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  <p:sldMasterId id="2147483661" r:id="rId5"/>
  </p:sldMasterIdLst>
  <p:notesMasterIdLst>
    <p:notesMasterId r:id="rId25"/>
  </p:notesMasterIdLst>
  <p:handoutMasterIdLst>
    <p:handoutMasterId r:id="rId26"/>
  </p:handoutMasterIdLst>
  <p:sldIdLst>
    <p:sldId id="256" r:id="rId6"/>
    <p:sldId id="614" r:id="rId7"/>
    <p:sldId id="615" r:id="rId8"/>
    <p:sldId id="616" r:id="rId9"/>
    <p:sldId id="617" r:id="rId10"/>
    <p:sldId id="618" r:id="rId11"/>
    <p:sldId id="619" r:id="rId12"/>
    <p:sldId id="620" r:id="rId13"/>
    <p:sldId id="621" r:id="rId14"/>
    <p:sldId id="622" r:id="rId15"/>
    <p:sldId id="623" r:id="rId16"/>
    <p:sldId id="624" r:id="rId17"/>
    <p:sldId id="625" r:id="rId18"/>
    <p:sldId id="626" r:id="rId19"/>
    <p:sldId id="627" r:id="rId20"/>
    <p:sldId id="628" r:id="rId21"/>
    <p:sldId id="629" r:id="rId22"/>
    <p:sldId id="630" r:id="rId23"/>
    <p:sldId id="631" r:id="rId24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1FE210"/>
    <a:srgbClr val="002C54"/>
    <a:srgbClr val="DDDDDD"/>
    <a:srgbClr val="7AC142"/>
    <a:srgbClr val="7A2271"/>
    <a:srgbClr val="A5062B"/>
    <a:srgbClr val="FEC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7274B4-A8E0-4B7F-BBB7-E744343A4875}" v="1" dt="2022-03-02T12:11:39.850"/>
    <p1510:client id="{36274546-91E6-E23E-20F3-309A4B6338D4}" v="3" dt="2022-03-03T00:21:54.830"/>
    <p1510:client id="{9B0FCE69-A846-44D1-028E-DDE4BC4FE9D3}" v="1" dt="2021-01-11T19:23:17.344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5" autoAdjust="0"/>
    <p:restoredTop sz="98263" autoAdjust="0"/>
  </p:normalViewPr>
  <p:slideViewPr>
    <p:cSldViewPr>
      <p:cViewPr>
        <p:scale>
          <a:sx n="92" d="100"/>
          <a:sy n="92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21CB0C-DFAD-4F87-B2FE-AC0A246EA8B1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395EA1C-1C6C-45DE-BEE0-B24CF8B51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80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1F3E42C-3C2B-4AAF-81C4-FCC8839195B0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2D25DBE-3CAD-413E-98E8-C53EB3A5E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281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6C69D6-B3AA-4ED8-B95D-E5DA368CD21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16F3E0-F8FB-4FD8-A5C1-73BF61F512A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F7B555-DDDA-420B-8A15-7EB315F848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70597A-D7EB-4561-995E-71D0CC0CB38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58084-509C-4ACD-AE82-B763BBA0663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27807B-447B-4FF7-B2F2-181B480485C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BAC2D7-07B8-49C4-A256-07C385C7414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7F6B62-3CEC-4A25-932B-BA91AC0C93B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7B7DFD-2E3E-4FE1-97A6-7013A4B510B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FAF2F3-9F9E-444A-A3CD-39696F73108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3ABDBF-633D-46F5-8448-F584C416CE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D62EF6-8C3F-4246-B2E6-C99A15DE069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D64E1C-57BD-45A3-8714-B2553B0C353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87ED3A-4DE2-4941-8F65-AD310DDF5D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B25620-E89B-437B-A47A-85AA2E4DF47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4DFB47-A513-4265-874C-B9550F26B45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D9304F-8608-4865-8BE4-36FB7A089B1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519450-C513-446A-9630-FD049E768E5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077200" cy="1905000"/>
          </a:xfrm>
          <a:prstGeom prst="rect">
            <a:avLst/>
          </a:prstGeom>
        </p:spPr>
        <p:txBody>
          <a:bodyPr anchor="ctr"/>
          <a:lstStyle>
            <a:lvl1pPr algn="l">
              <a:defRPr b="1" i="0">
                <a:solidFill>
                  <a:schemeClr val="bg1"/>
                </a:solidFill>
                <a:effectLst>
                  <a:outerShdw blurRad="50800" dist="38100" dir="2700000">
                    <a:schemeClr val="tx2">
                      <a:lumMod val="50000"/>
                      <a:alpha val="76000"/>
                    </a:schemeClr>
                  </a:outerShdw>
                </a:effectLst>
                <a:latin typeface="Arial Bold"/>
                <a:cs typeface="Arial 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901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449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5C5C5B"/>
                </a:solidFill>
              </a:defRPr>
            </a:lvl1pPr>
            <a:lvl2pPr>
              <a:defRPr sz="1800"/>
            </a:lvl2pPr>
            <a:lvl3pPr>
              <a:buClr>
                <a:srgbClr val="5585B2"/>
              </a:buClr>
              <a:defRPr sz="1800">
                <a:solidFill>
                  <a:srgbClr val="5C5C5B"/>
                </a:solidFill>
              </a:defRPr>
            </a:lvl3pPr>
            <a:lvl4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4pPr>
            <a:lvl5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555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535113"/>
            <a:ext cx="829401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968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449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5C5C5B"/>
                </a:solidFill>
              </a:defRPr>
            </a:lvl1pPr>
            <a:lvl2pPr>
              <a:defRPr sz="1800"/>
            </a:lvl2pPr>
            <a:lvl3pPr>
              <a:buClr>
                <a:srgbClr val="5585B2"/>
              </a:buClr>
              <a:defRPr sz="1800">
                <a:solidFill>
                  <a:srgbClr val="5C5C5B"/>
                </a:solidFill>
              </a:defRPr>
            </a:lvl3pPr>
            <a:lvl4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4pPr>
            <a:lvl5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4715598" y="154561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1"/>
          </p:nvPr>
        </p:nvSpPr>
        <p:spPr>
          <a:xfrm>
            <a:off x="4715598" y="2185376"/>
            <a:ext cx="4040188" cy="38449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5C5C5B"/>
                </a:solidFill>
              </a:defRPr>
            </a:lvl1pPr>
            <a:lvl2pPr>
              <a:defRPr sz="1800"/>
            </a:lvl2pPr>
            <a:lvl3pPr>
              <a:buClr>
                <a:srgbClr val="5585B2"/>
              </a:buClr>
              <a:defRPr sz="1800">
                <a:solidFill>
                  <a:srgbClr val="5C5C5B"/>
                </a:solidFill>
              </a:defRPr>
            </a:lvl3pPr>
            <a:lvl4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4pPr>
            <a:lvl5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73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9600" cy="38449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5C5C5B"/>
                </a:solidFill>
              </a:defRPr>
            </a:lvl1pPr>
            <a:lvl2pPr>
              <a:defRPr sz="1800"/>
            </a:lvl2pPr>
            <a:lvl3pPr>
              <a:buClr>
                <a:srgbClr val="5585B2"/>
              </a:buClr>
              <a:defRPr sz="1800">
                <a:solidFill>
                  <a:srgbClr val="5C5C5B"/>
                </a:solidFill>
              </a:defRPr>
            </a:lvl3pPr>
            <a:lvl4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4pPr>
            <a:lvl5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0886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9600" cy="38449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151D36"/>
                </a:solidFill>
              </a:defRPr>
            </a:lvl1pPr>
            <a:lvl2pPr>
              <a:defRPr sz="1800"/>
            </a:lvl2pPr>
            <a:lvl3pPr>
              <a:buClr>
                <a:srgbClr val="5585B2"/>
              </a:buClr>
              <a:defRPr sz="1800">
                <a:solidFill>
                  <a:srgbClr val="5C5C5B"/>
                </a:solidFill>
              </a:defRPr>
            </a:lvl3pPr>
            <a:lvl4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4pPr>
            <a:lvl5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141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966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305800" cy="5668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113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57200"/>
            <a:ext cx="9144000" cy="1935163"/>
          </a:xfrm>
          <a:prstGeom prst="rect">
            <a:avLst/>
          </a:prstGeom>
          <a:gradFill>
            <a:gsLst>
              <a:gs pos="0">
                <a:srgbClr val="5585B2"/>
              </a:gs>
              <a:gs pos="100000">
                <a:srgbClr val="151D36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74638"/>
            <a:ext cx="9144000" cy="1020762"/>
          </a:xfrm>
          <a:prstGeom prst="rect">
            <a:avLst/>
          </a:prstGeom>
          <a:gradFill>
            <a:gsLst>
              <a:gs pos="0">
                <a:srgbClr val="5585B2"/>
              </a:gs>
              <a:gs pos="100000">
                <a:srgbClr val="151D36"/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  <a:prstGeom prst="rect">
            <a:avLst/>
          </a:prstGeom>
          <a:effectLst>
            <a:outerShdw blurRad="63500" dist="50800" dir="2700000">
              <a:schemeClr val="tx2">
                <a:lumMod val="50000"/>
                <a:alpha val="73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05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7" name="Picture 10" descr="H_Logo_CMYK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203950"/>
            <a:ext cx="4572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8153400" y="6477000"/>
            <a:ext cx="838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fld id="{39B183B4-5BED-4B6F-BCB5-715EE3EBDCD7}" type="slidenum">
              <a:rPr lang="en-US" sz="1000" smtClean="0">
                <a:solidFill>
                  <a:srgbClr val="5585B2"/>
                </a:solidFill>
                <a:cs typeface="Arial" pitchFamily="34" charset="0"/>
              </a:rPr>
              <a:pPr algn="r" eaLnBrk="1" hangingPunct="1">
                <a:defRPr/>
              </a:pPr>
              <a:t>‹#›</a:t>
            </a:fld>
            <a:endParaRPr lang="en-US" sz="1000">
              <a:solidFill>
                <a:srgbClr val="5585B2"/>
              </a:solidFill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7" r:id="rId6"/>
    <p:sldLayoutId id="2147483764" r:id="rId7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rgbClr val="5585B2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5585B2"/>
        </a:buClr>
        <a:buSzPct val="75000"/>
        <a:buFont typeface="Wingdings 3" pitchFamily="18" charset="2"/>
        <a:buChar char=""/>
        <a:defRPr sz="2400" kern="1200">
          <a:solidFill>
            <a:srgbClr val="5C5C5B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5585B2"/>
        </a:buClr>
        <a:buFont typeface="Arial" pitchFamily="34" charset="0"/>
        <a:buChar char="•"/>
        <a:defRPr sz="2400" kern="1200">
          <a:solidFill>
            <a:srgbClr val="5C5C5B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5585B2"/>
        </a:buClr>
        <a:buFont typeface="Arial" pitchFamily="34" charset="0"/>
        <a:buChar char="–"/>
        <a:defRPr sz="2000" kern="1200">
          <a:solidFill>
            <a:srgbClr val="5C5C5B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5585B2"/>
        </a:buClr>
        <a:buFont typeface="Arial" pitchFamily="34" charset="0"/>
        <a:buChar char="»"/>
        <a:defRPr sz="2000" kern="1200">
          <a:solidFill>
            <a:srgbClr val="5C5C5B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RunDatabase.mdb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SQL%20Excel%20Example.xl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49615"/>
            <a:ext cx="3248976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C:\Users\SINDEL~1\AppData\Local\Temp\SNAGHTML51232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404" y="3249615"/>
            <a:ext cx="3251891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" y="593685"/>
            <a:ext cx="9144000" cy="1905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en-US" dirty="0">
                <a:cs typeface="Andalus" pitchFamily="2" charset="-78"/>
              </a:rPr>
              <a:t>VENUS File Handling                       </a:t>
            </a:r>
            <a:r>
              <a:rPr lang="en-US" sz="3200" dirty="0">
                <a:cs typeface="Andalus" pitchFamily="2" charset="-78"/>
              </a:rPr>
              <a:t>SQL Statements &amp; Relational Databases</a:t>
            </a:r>
            <a:br>
              <a:rPr lang="en-US" sz="3600" dirty="0">
                <a:effectLst/>
              </a:rPr>
            </a:b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  <a:ea typeface="Arial Bold"/>
            </a:endParaRPr>
          </a:p>
        </p:txBody>
      </p:sp>
      <p:pic>
        <p:nvPicPr>
          <p:cNvPr id="7171" name="Picture 9" descr="HAMLogoCMYK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013" y="6305550"/>
            <a:ext cx="233045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ight Arrow 6"/>
          <p:cNvSpPr>
            <a:spLocks noChangeArrowheads="1"/>
          </p:cNvSpPr>
          <p:nvPr/>
        </p:nvSpPr>
        <p:spPr bwMode="auto">
          <a:xfrm>
            <a:off x="3886200" y="3521605"/>
            <a:ext cx="13716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9" name="Right Arrow 7"/>
          <p:cNvSpPr>
            <a:spLocks noChangeArrowheads="1"/>
          </p:cNvSpPr>
          <p:nvPr/>
        </p:nvSpPr>
        <p:spPr bwMode="auto">
          <a:xfrm rot="10800000">
            <a:off x="3810000" y="3978805"/>
            <a:ext cx="13716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4230688" y="3203975"/>
            <a:ext cx="646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/>
              <a:t>SQL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169150"/>
            <a:ext cx="8305800" cy="5410200"/>
          </a:xfrm>
        </p:spPr>
        <p:txBody>
          <a:bodyPr>
            <a:normAutofit/>
          </a:bodyPr>
          <a:lstStyle/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Perform multiple functions at once by querying sub-queries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Count the distinct number of records in a column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COUNT(*) AS </a:t>
            </a:r>
            <a:r>
              <a:rPr lang="en-US" sz="1800" dirty="0" err="1">
                <a:solidFill>
                  <a:schemeClr val="tx2"/>
                </a:solidFill>
              </a:rPr>
              <a:t>rcdCount</a:t>
            </a:r>
            <a:r>
              <a:rPr lang="en-US" sz="1800" dirty="0">
                <a:solidFill>
                  <a:schemeClr val="tx2"/>
                </a:solidFill>
              </a:rPr>
              <a:t> FROM (SELECT DISTINCT </a:t>
            </a:r>
            <a:r>
              <a:rPr lang="en-US" sz="1800" dirty="0" err="1">
                <a:solidFill>
                  <a:schemeClr val="tx2"/>
                </a:solidFill>
              </a:rPr>
              <a:t>Plate_barcode</a:t>
            </a:r>
            <a:r>
              <a:rPr lang="en-US" sz="1800" dirty="0">
                <a:solidFill>
                  <a:schemeClr val="tx2"/>
                </a:solidFill>
              </a:rPr>
              <a:t> FROM [Table1])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Return the sample barcode, average concentration, as well as  calculate and return the CV between volumes of replicate samples, grouped by sample barcode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</a:t>
            </a:r>
            <a:r>
              <a:rPr lang="en-US" sz="1800" dirty="0" err="1">
                <a:solidFill>
                  <a:schemeClr val="tx2"/>
                </a:solidFill>
              </a:rPr>
              <a:t>VolCV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Sample_Barcode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AvgConc</a:t>
            </a:r>
            <a:r>
              <a:rPr lang="en-US" sz="1800" dirty="0">
                <a:solidFill>
                  <a:schemeClr val="tx2"/>
                </a:solidFill>
              </a:rPr>
              <a:t> FROM (SELECT </a:t>
            </a:r>
            <a:r>
              <a:rPr lang="en-US" sz="1800" dirty="0" err="1">
                <a:solidFill>
                  <a:schemeClr val="tx2"/>
                </a:solidFill>
              </a:rPr>
              <a:t>Sample_Barcode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AvgConc</a:t>
            </a:r>
            <a:r>
              <a:rPr lang="en-US" sz="1800" dirty="0">
                <a:solidFill>
                  <a:schemeClr val="tx2"/>
                </a:solidFill>
              </a:rPr>
              <a:t>, (</a:t>
            </a:r>
            <a:r>
              <a:rPr lang="en-US" sz="1800" dirty="0" err="1">
                <a:solidFill>
                  <a:schemeClr val="tx2"/>
                </a:solidFill>
              </a:rPr>
              <a:t>StdevVol</a:t>
            </a:r>
            <a:r>
              <a:rPr lang="en-US" sz="1800" dirty="0">
                <a:solidFill>
                  <a:schemeClr val="tx2"/>
                </a:solidFill>
              </a:rPr>
              <a:t> / </a:t>
            </a:r>
            <a:r>
              <a:rPr lang="en-US" sz="1800" dirty="0" err="1">
                <a:solidFill>
                  <a:schemeClr val="tx2"/>
                </a:solidFill>
              </a:rPr>
              <a:t>AvgVol</a:t>
            </a:r>
            <a:r>
              <a:rPr lang="en-US" sz="1800" dirty="0">
                <a:solidFill>
                  <a:schemeClr val="tx2"/>
                </a:solidFill>
              </a:rPr>
              <a:t>) AS </a:t>
            </a:r>
            <a:r>
              <a:rPr lang="en-US" sz="1800" dirty="0" err="1">
                <a:solidFill>
                  <a:schemeClr val="tx2"/>
                </a:solidFill>
              </a:rPr>
              <a:t>VolCV</a:t>
            </a:r>
            <a:r>
              <a:rPr lang="en-US" sz="1800" dirty="0">
                <a:solidFill>
                  <a:schemeClr val="tx2"/>
                </a:solidFill>
              </a:rPr>
              <a:t> FROM (SELECT </a:t>
            </a:r>
            <a:r>
              <a:rPr lang="en-US" sz="1800" dirty="0" err="1">
                <a:solidFill>
                  <a:schemeClr val="tx2"/>
                </a:solidFill>
              </a:rPr>
              <a:t>Sample_Barcode</a:t>
            </a:r>
            <a:r>
              <a:rPr lang="en-US" sz="1800" dirty="0">
                <a:solidFill>
                  <a:schemeClr val="tx2"/>
                </a:solidFill>
              </a:rPr>
              <a:t>, AVG([Concentration </a:t>
            </a:r>
            <a:r>
              <a:rPr lang="en-US" sz="1800" dirty="0" err="1">
                <a:solidFill>
                  <a:schemeClr val="tx2"/>
                </a:solidFill>
              </a:rPr>
              <a:t>ng</a:t>
            </a:r>
            <a:r>
              <a:rPr lang="en-US" sz="1800" dirty="0">
                <a:solidFill>
                  <a:schemeClr val="tx2"/>
                </a:solidFill>
              </a:rPr>
              <a:t>/</a:t>
            </a:r>
            <a:r>
              <a:rPr lang="en-US" sz="1800" dirty="0" err="1">
                <a:solidFill>
                  <a:schemeClr val="tx2"/>
                </a:solidFill>
              </a:rPr>
              <a:t>ul</a:t>
            </a:r>
            <a:r>
              <a:rPr lang="en-US" sz="1800" dirty="0">
                <a:solidFill>
                  <a:schemeClr val="tx2"/>
                </a:solidFill>
              </a:rPr>
              <a:t>]) AS </a:t>
            </a:r>
            <a:r>
              <a:rPr lang="en-US" sz="1800" dirty="0" err="1">
                <a:solidFill>
                  <a:schemeClr val="tx2"/>
                </a:solidFill>
              </a:rPr>
              <a:t>AvgConc</a:t>
            </a:r>
            <a:r>
              <a:rPr lang="en-US" sz="1800" dirty="0">
                <a:solidFill>
                  <a:schemeClr val="tx2"/>
                </a:solidFill>
              </a:rPr>
              <a:t>, AVG(Volume) AS </a:t>
            </a:r>
            <a:r>
              <a:rPr lang="en-US" sz="1800" dirty="0" err="1">
                <a:solidFill>
                  <a:schemeClr val="tx2"/>
                </a:solidFill>
              </a:rPr>
              <a:t>AvgVol</a:t>
            </a:r>
            <a:r>
              <a:rPr lang="en-US" sz="1800" dirty="0">
                <a:solidFill>
                  <a:schemeClr val="tx2"/>
                </a:solidFill>
              </a:rPr>
              <a:t>, STDEV(Volume) AS </a:t>
            </a:r>
            <a:r>
              <a:rPr lang="en-US" sz="1800" dirty="0" err="1">
                <a:solidFill>
                  <a:schemeClr val="tx2"/>
                </a:solidFill>
              </a:rPr>
              <a:t>StdevVol</a:t>
            </a:r>
            <a:r>
              <a:rPr lang="en-US" sz="1800" dirty="0">
                <a:solidFill>
                  <a:schemeClr val="tx2"/>
                </a:solidFill>
              </a:rPr>
              <a:t> FROM [Table1] GROUP BY </a:t>
            </a:r>
            <a:r>
              <a:rPr lang="en-US" sz="1800" dirty="0" err="1">
                <a:solidFill>
                  <a:schemeClr val="tx2"/>
                </a:solidFill>
              </a:rPr>
              <a:t>Sample_Barcode</a:t>
            </a:r>
            <a:r>
              <a:rPr lang="en-US" sz="1800" dirty="0">
                <a:solidFill>
                  <a:schemeClr val="tx2"/>
                </a:solidFill>
              </a:rPr>
              <a:t>))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/>
          <a:lstStyle/>
          <a:p>
            <a:r>
              <a:rPr lang="en-US" dirty="0"/>
              <a:t>SQL Sub-Query Functions</a:t>
            </a:r>
          </a:p>
        </p:txBody>
      </p:sp>
    </p:spTree>
    <p:extLst>
      <p:ext uri="{BB962C8B-B14F-4D97-AF65-F5344CB8AC3E}">
        <p14:creationId xmlns:p14="http://schemas.microsoft.com/office/powerpoint/2010/main" val="3076942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394175"/>
            <a:ext cx="8305800" cy="5410200"/>
          </a:xfrm>
        </p:spPr>
        <p:txBody>
          <a:bodyPr>
            <a:normAutofit/>
          </a:bodyPr>
          <a:lstStyle/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Directly input the SQL statement in the “Command String” box of the File Open command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Assemble SQL String Commands As a Variable Using the HSL String Library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SQL query inputs are often variables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File names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Table names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Column names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Search Criteria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HSL String Concatenate commands help assemble input variables with SQL Functions with the right syntax for querying a dataset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SQL In Venus</a:t>
            </a:r>
          </a:p>
        </p:txBody>
      </p:sp>
    </p:spTree>
    <p:extLst>
      <p:ext uri="{BB962C8B-B14F-4D97-AF65-F5344CB8AC3E}">
        <p14:creationId xmlns:p14="http://schemas.microsoft.com/office/powerpoint/2010/main" val="2488980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364" y="1448780"/>
            <a:ext cx="5679273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51820" y="1449515"/>
            <a:ext cx="5831360" cy="4023360"/>
          </a:xfr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/>
          <a:lstStyle/>
          <a:p>
            <a:r>
              <a:rPr lang="en-US" dirty="0"/>
              <a:t>Implementing SQL In Venus</a:t>
            </a:r>
          </a:p>
        </p:txBody>
      </p:sp>
    </p:spTree>
    <p:extLst>
      <p:ext uri="{BB962C8B-B14F-4D97-AF65-F5344CB8AC3E}">
        <p14:creationId xmlns:p14="http://schemas.microsoft.com/office/powerpoint/2010/main" val="408418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358770"/>
            <a:ext cx="8229600" cy="5638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sz="3400" b="1" dirty="0">
                <a:solidFill>
                  <a:schemeClr val="tx2"/>
                </a:solidFill>
              </a:rPr>
              <a:t>Excel</a:t>
            </a:r>
          </a:p>
          <a:p>
            <a:pPr lvl="1" eaLnBrk="1" hangingPunct="1">
              <a:defRPr/>
            </a:pPr>
            <a:r>
              <a:rPr lang="en-US" sz="2900" dirty="0">
                <a:solidFill>
                  <a:schemeClr val="tx2"/>
                </a:solidFill>
              </a:rPr>
              <a:t>Spreadsheet application used mostly for storing numerical data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Non-relational Data (Flat)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Internal mathematical calculations through formulas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External mathematical calculations through SQL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Graphing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Ability to use most SQL to query data in spreadsheets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Smaller data capacity (65,536 rows per sheet in Excel 2003)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endParaRPr lang="en-US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3400" b="1" dirty="0">
                <a:solidFill>
                  <a:schemeClr val="tx2"/>
                </a:solidFill>
              </a:rPr>
              <a:t>Relational Database (ex. Access)</a:t>
            </a:r>
          </a:p>
          <a:p>
            <a:pPr lvl="1" eaLnBrk="1" hangingPunct="1">
              <a:defRPr/>
            </a:pPr>
            <a:r>
              <a:rPr lang="en-US" sz="2900" dirty="0">
                <a:solidFill>
                  <a:schemeClr val="tx2"/>
                </a:solidFill>
              </a:rPr>
              <a:t>Database applications used for the storage of numerical and string data in tables.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Storage of Relational Data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Database Linking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Simultaneous access and updating by multiple users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Larger data capacity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Ability to use SQL to query data from tables, and relational data stored in multiple tables and database files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Mathematical calculations through SQL</a:t>
            </a:r>
          </a:p>
          <a:p>
            <a:pPr lvl="2" eaLnBrk="1" hangingPunct="1">
              <a:defRPr/>
            </a:pPr>
            <a:endParaRPr lang="en-US" dirty="0"/>
          </a:p>
          <a:p>
            <a:pPr lvl="2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vs. Relational Database</a:t>
            </a:r>
          </a:p>
        </p:txBody>
      </p:sp>
    </p:spTree>
    <p:extLst>
      <p:ext uri="{BB962C8B-B14F-4D97-AF65-F5344CB8AC3E}">
        <p14:creationId xmlns:p14="http://schemas.microsoft.com/office/powerpoint/2010/main" val="1588177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463225"/>
            <a:ext cx="8229600" cy="5791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A need to delete all data from a table (keeping headers)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A need to delete specific records from a table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chemeClr val="tx2"/>
                </a:solidFill>
              </a:rPr>
              <a:t>Dealing with relational data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Example: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</a:p>
          <a:p>
            <a:pPr lvl="2" eaLnBrk="1" hangingPunct="1">
              <a:defRPr/>
            </a:pPr>
            <a:r>
              <a:rPr lang="en-US" sz="2000" dirty="0" err="1">
                <a:solidFill>
                  <a:schemeClr val="tx2"/>
                </a:solidFill>
              </a:rPr>
              <a:t>Worklist</a:t>
            </a:r>
            <a:r>
              <a:rPr lang="en-US" sz="2000" dirty="0">
                <a:solidFill>
                  <a:schemeClr val="tx2"/>
                </a:solidFill>
              </a:rPr>
              <a:t> containing </a:t>
            </a:r>
            <a:r>
              <a:rPr lang="en-US" sz="2000" b="1" dirty="0">
                <a:solidFill>
                  <a:schemeClr val="tx2"/>
                </a:solidFill>
              </a:rPr>
              <a:t>sample barcode</a:t>
            </a:r>
            <a:r>
              <a:rPr lang="en-US" sz="2000" dirty="0">
                <a:solidFill>
                  <a:schemeClr val="tx2"/>
                </a:solidFill>
              </a:rPr>
              <a:t>, dilution factor, LIMS study ID, sample type</a:t>
            </a:r>
          </a:p>
          <a:p>
            <a:pPr lvl="2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Sample Run Table containing individual </a:t>
            </a:r>
            <a:r>
              <a:rPr lang="en-US" sz="2000" b="1" dirty="0">
                <a:solidFill>
                  <a:schemeClr val="tx2"/>
                </a:solidFill>
              </a:rPr>
              <a:t>sample barcodes</a:t>
            </a:r>
            <a:r>
              <a:rPr lang="en-US" sz="2000" dirty="0">
                <a:solidFill>
                  <a:schemeClr val="tx2"/>
                </a:solidFill>
              </a:rPr>
              <a:t>, plate barcode, and plate position</a:t>
            </a:r>
          </a:p>
          <a:p>
            <a:pPr lvl="2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Plate Run Table(s) with plate barcode, run start date/time, Reagent ‘X’ incubation start, and stop times, STAR Serial #</a:t>
            </a:r>
          </a:p>
          <a:p>
            <a:pPr lvl="2" eaLnBrk="1" hangingPunct="1">
              <a:buFont typeface="Wingdings" pitchFamily="2" charset="2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A need to link databases/tables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A Relational Database Useful?</a:t>
            </a:r>
          </a:p>
        </p:txBody>
      </p:sp>
    </p:spTree>
    <p:extLst>
      <p:ext uri="{BB962C8B-B14F-4D97-AF65-F5344CB8AC3E}">
        <p14:creationId xmlns:p14="http://schemas.microsoft.com/office/powerpoint/2010/main" val="3587510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273460"/>
            <a:ext cx="8458200" cy="44958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en-US" sz="9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</a:rPr>
              <a:t>Ex: </a:t>
            </a:r>
            <a:r>
              <a:rPr lang="en-US" sz="2400" dirty="0">
                <a:solidFill>
                  <a:schemeClr val="tx2"/>
                </a:solidFill>
              </a:rPr>
              <a:t>Integrated ELISA system with data output,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</a:rPr>
              <a:t>real-time data handling, and result/run reporting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Ability to link to LIMS databases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Ability to query, calculate, and merge data from related tables and databases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Multiple users update/query data simultaneously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Less files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Larger capacity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All raw data from a source in one database table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/>
          <a:lstStyle/>
          <a:p>
            <a:r>
              <a:rPr lang="en-US" dirty="0"/>
              <a:t>When Is A Relational Database Useful?</a:t>
            </a:r>
          </a:p>
        </p:txBody>
      </p:sp>
      <p:sp>
        <p:nvSpPr>
          <p:cNvPr id="2" name="AutoShape 23" descr="Image result for access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5" descr="Image result for access ic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27" descr="Image result for access ico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612" y="5004175"/>
            <a:ext cx="1636776" cy="163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955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989130"/>
            <a:ext cx="8305800" cy="5410200"/>
          </a:xfrm>
        </p:spPr>
        <p:txBody>
          <a:bodyPr>
            <a:normAutofit/>
          </a:bodyPr>
          <a:lstStyle/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chemeClr val="tx2"/>
                </a:solidFill>
              </a:rPr>
              <a:t>DELETE:</a:t>
            </a:r>
            <a:r>
              <a:rPr lang="en-US" sz="2400" dirty="0">
                <a:solidFill>
                  <a:schemeClr val="tx2"/>
                </a:solidFill>
              </a:rPr>
              <a:t> Delete some or all records from a database table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DELETE * FROM [</a:t>
            </a:r>
            <a:r>
              <a:rPr lang="en-US" sz="2000" dirty="0" err="1">
                <a:solidFill>
                  <a:schemeClr val="tx2"/>
                </a:solidFill>
              </a:rPr>
              <a:t>PlatemapData</a:t>
            </a:r>
            <a:r>
              <a:rPr lang="en-US" sz="2000" dirty="0">
                <a:solidFill>
                  <a:schemeClr val="tx2"/>
                </a:solidFill>
              </a:rPr>
              <a:t>]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DELETE </a:t>
            </a:r>
            <a:r>
              <a:rPr lang="en-US" sz="2000" dirty="0" err="1">
                <a:solidFill>
                  <a:schemeClr val="tx2"/>
                </a:solidFill>
              </a:rPr>
              <a:t>Plate_Barcode</a:t>
            </a:r>
            <a:r>
              <a:rPr lang="en-US" sz="2000" dirty="0">
                <a:solidFill>
                  <a:schemeClr val="tx2"/>
                </a:solidFill>
              </a:rPr>
              <a:t> FROM [</a:t>
            </a:r>
            <a:r>
              <a:rPr lang="en-US" sz="2000" dirty="0" err="1">
                <a:solidFill>
                  <a:schemeClr val="tx2"/>
                </a:solidFill>
              </a:rPr>
              <a:t>PlatemapData</a:t>
            </a:r>
            <a:r>
              <a:rPr lang="en-US" sz="2000" dirty="0">
                <a:solidFill>
                  <a:schemeClr val="tx2"/>
                </a:solidFill>
              </a:rPr>
              <a:t>]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DELETE * FROM [</a:t>
            </a:r>
            <a:r>
              <a:rPr lang="en-US" sz="2000" dirty="0" err="1">
                <a:solidFill>
                  <a:schemeClr val="tx2"/>
                </a:solidFill>
              </a:rPr>
              <a:t>PlatemapData</a:t>
            </a:r>
            <a:r>
              <a:rPr lang="en-US" sz="2000" dirty="0">
                <a:solidFill>
                  <a:schemeClr val="tx2"/>
                </a:solidFill>
              </a:rPr>
              <a:t>] WHERE </a:t>
            </a:r>
            <a:r>
              <a:rPr lang="en-US" sz="2000" dirty="0" err="1">
                <a:solidFill>
                  <a:schemeClr val="tx2"/>
                </a:solidFill>
              </a:rPr>
              <a:t>Plate_Barcode</a:t>
            </a:r>
            <a:r>
              <a:rPr lang="en-US" sz="2000" dirty="0">
                <a:solidFill>
                  <a:schemeClr val="tx2"/>
                </a:solidFill>
              </a:rPr>
              <a:t> = ‘B0001’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DELETE [STAR Serial Number] FROM [</a:t>
            </a:r>
            <a:r>
              <a:rPr lang="en-US" sz="2000" dirty="0" err="1">
                <a:solidFill>
                  <a:schemeClr val="tx2"/>
                </a:solidFill>
              </a:rPr>
              <a:t>PlatemapData</a:t>
            </a:r>
            <a:r>
              <a:rPr lang="en-US" sz="2000" dirty="0">
                <a:solidFill>
                  <a:schemeClr val="tx2"/>
                </a:solidFill>
              </a:rPr>
              <a:t>] WHERE </a:t>
            </a:r>
            <a:r>
              <a:rPr lang="en-US" sz="2000" dirty="0" err="1">
                <a:solidFill>
                  <a:schemeClr val="tx2"/>
                </a:solidFill>
              </a:rPr>
              <a:t>Plate_Barcode</a:t>
            </a:r>
            <a:r>
              <a:rPr lang="en-US" sz="2000" dirty="0">
                <a:solidFill>
                  <a:schemeClr val="tx2"/>
                </a:solidFill>
              </a:rPr>
              <a:t> = ‘B0001’ OR </a:t>
            </a:r>
            <a:r>
              <a:rPr lang="en-US" sz="2000" dirty="0" err="1">
                <a:solidFill>
                  <a:schemeClr val="tx2"/>
                </a:solidFill>
              </a:rPr>
              <a:t>Sample_Barcode</a:t>
            </a:r>
            <a:r>
              <a:rPr lang="en-US" sz="2000" dirty="0">
                <a:solidFill>
                  <a:schemeClr val="tx2"/>
                </a:solidFill>
              </a:rPr>
              <a:t> &lt;&gt; ‘SA0007’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Database SQL Functions</a:t>
            </a:r>
          </a:p>
        </p:txBody>
      </p:sp>
    </p:spTree>
    <p:extLst>
      <p:ext uri="{BB962C8B-B14F-4D97-AF65-F5344CB8AC3E}">
        <p14:creationId xmlns:p14="http://schemas.microsoft.com/office/powerpoint/2010/main" val="1663483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998730"/>
            <a:ext cx="8305800" cy="5410200"/>
          </a:xfrm>
        </p:spPr>
        <p:txBody>
          <a:bodyPr>
            <a:normAutofit/>
          </a:bodyPr>
          <a:lstStyle/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Combine relational data from multiple tables located in 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the same database file or linked database files using 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chemeClr val="tx2"/>
                </a:solidFill>
              </a:rPr>
              <a:t>“SELECT” SQL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No spaces in column headers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Open multiple tables and linked database tables within one Venus file open command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Data extraction based on common table fields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400" u="sng" dirty="0">
                <a:solidFill>
                  <a:schemeClr val="tx2"/>
                </a:solidFill>
              </a:rPr>
              <a:t>Table 1</a:t>
            </a:r>
            <a:r>
              <a:rPr lang="en-US" dirty="0">
                <a:solidFill>
                  <a:schemeClr val="tx2"/>
                </a:solidFill>
              </a:rPr>
              <a:t>			</a:t>
            </a:r>
            <a:r>
              <a:rPr lang="en-US" sz="2400" u="sng" dirty="0">
                <a:solidFill>
                  <a:schemeClr val="tx2"/>
                </a:solidFill>
              </a:rPr>
              <a:t>Table 2</a:t>
            </a:r>
            <a:r>
              <a:rPr lang="en-US" dirty="0">
                <a:solidFill>
                  <a:schemeClr val="tx2"/>
                </a:solidFill>
              </a:rPr>
              <a:t>			</a:t>
            </a:r>
            <a:r>
              <a:rPr lang="en-US" sz="2400" u="sng" dirty="0">
                <a:solidFill>
                  <a:schemeClr val="tx2"/>
                </a:solidFill>
              </a:rPr>
              <a:t>Table 3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tx2"/>
                </a:solidFill>
              </a:rPr>
              <a:t>Sample Barcode		Plate Barcode		Start Time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tx2"/>
                </a:solidFill>
              </a:rPr>
              <a:t>Sample Name		Sample Barcode		Plate Barcode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tx2"/>
                </a:solidFill>
              </a:rPr>
              <a:t>Dilution Factor		Plate Position		End Time	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cxnSp>
        <p:nvCxnSpPr>
          <p:cNvPr id="19461" name="Straight Arrow Connector 7"/>
          <p:cNvCxnSpPr>
            <a:cxnSpLocks noChangeShapeType="1"/>
          </p:cNvCxnSpPr>
          <p:nvPr/>
        </p:nvCxnSpPr>
        <p:spPr bwMode="auto">
          <a:xfrm>
            <a:off x="2996825" y="5139190"/>
            <a:ext cx="461577" cy="2286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2" name="Straight Arrow Connector 8"/>
          <p:cNvCxnSpPr>
            <a:cxnSpLocks noChangeShapeType="1"/>
          </p:cNvCxnSpPr>
          <p:nvPr/>
        </p:nvCxnSpPr>
        <p:spPr bwMode="auto">
          <a:xfrm>
            <a:off x="5091590" y="5139190"/>
            <a:ext cx="609600" cy="2286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/>
          <a:lstStyle/>
          <a:p>
            <a:r>
              <a:rPr lang="en-US" dirty="0"/>
              <a:t>Relational Database SQL Functions</a:t>
            </a:r>
          </a:p>
        </p:txBody>
      </p:sp>
    </p:spTree>
    <p:extLst>
      <p:ext uri="{BB962C8B-B14F-4D97-AF65-F5344CB8AC3E}">
        <p14:creationId xmlns:p14="http://schemas.microsoft.com/office/powerpoint/2010/main" val="2199247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034135"/>
            <a:ext cx="8305800" cy="5410200"/>
          </a:xfrm>
        </p:spPr>
        <p:txBody>
          <a:bodyPr>
            <a:normAutofit/>
          </a:bodyPr>
          <a:lstStyle/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Place an empty string in the Table Name field of the file open command</a:t>
            </a:r>
          </a:p>
          <a:p>
            <a:pPr eaLnBrk="1" hangingPunct="1"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Use a SELECT SQL Statement, and identify both the table name and column for selection</a:t>
            </a: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SELECT </a:t>
            </a:r>
            <a:r>
              <a:rPr lang="en-US" sz="2000" dirty="0" err="1">
                <a:solidFill>
                  <a:schemeClr val="tx2"/>
                </a:solidFill>
              </a:rPr>
              <a:t>PlatemapData.Plate_Barcode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PlatemapData.Sample_Barcode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PlatemapData.Plate_Position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Sample_Addition_Data.Sample_Addition_Volume</a:t>
            </a:r>
            <a:r>
              <a:rPr lang="en-US" sz="2000" dirty="0">
                <a:solidFill>
                  <a:schemeClr val="tx2"/>
                </a:solidFill>
              </a:rPr>
              <a:t> WHERE </a:t>
            </a:r>
            <a:r>
              <a:rPr lang="en-US" sz="2000" dirty="0" err="1">
                <a:solidFill>
                  <a:schemeClr val="tx2"/>
                </a:solidFill>
              </a:rPr>
              <a:t>PlatemapData.Plate_Barcode</a:t>
            </a:r>
            <a:r>
              <a:rPr lang="en-US" sz="2000" dirty="0">
                <a:solidFill>
                  <a:schemeClr val="tx2"/>
                </a:solidFill>
              </a:rPr>
              <a:t> = </a:t>
            </a:r>
            <a:r>
              <a:rPr lang="en-US" sz="2000" dirty="0" err="1">
                <a:solidFill>
                  <a:schemeClr val="tx2"/>
                </a:solidFill>
              </a:rPr>
              <a:t>Sample_Addition_Data.Plate_Barcode</a:t>
            </a:r>
            <a:endParaRPr lang="en-US" sz="20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All output data must be “selected”, but can be related through “unselected” criteria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Place selected column names in the “Column Specification” box</a:t>
            </a:r>
          </a:p>
          <a:p>
            <a:pPr eaLnBrk="1" hangingPunct="1">
              <a:defRPr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151620" y="4149079"/>
            <a:ext cx="4944380" cy="1035115"/>
          </a:xfrm>
          <a:prstGeom prst="ellipse">
            <a:avLst/>
          </a:prstGeom>
          <a:noFill/>
          <a:ln w="666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017" y="1629055"/>
            <a:ext cx="4925095" cy="530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ight Arrow 9"/>
          <p:cNvSpPr>
            <a:spLocks noChangeArrowheads="1"/>
          </p:cNvSpPr>
          <p:nvPr/>
        </p:nvSpPr>
        <p:spPr bwMode="auto">
          <a:xfrm rot="1153333">
            <a:off x="836424" y="1687529"/>
            <a:ext cx="13716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2" name="Right Arrow 11"/>
          <p:cNvSpPr>
            <a:spLocks noChangeArrowheads="1"/>
          </p:cNvSpPr>
          <p:nvPr/>
        </p:nvSpPr>
        <p:spPr bwMode="auto">
          <a:xfrm rot="1153333">
            <a:off x="824695" y="2857206"/>
            <a:ext cx="13716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Joining Relational Data In Venus</a:t>
            </a:r>
          </a:p>
        </p:txBody>
      </p:sp>
    </p:spTree>
    <p:extLst>
      <p:ext uri="{BB962C8B-B14F-4D97-AF65-F5344CB8AC3E}">
        <p14:creationId xmlns:p14="http://schemas.microsoft.com/office/powerpoint/2010/main" val="62521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  <p:bldP spid="10" grpId="1" animBg="1"/>
      <p:bldP spid="12" grpId="0" animBg="1"/>
      <p:bldP spid="1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043735"/>
            <a:ext cx="8305800" cy="5410200"/>
          </a:xfrm>
        </p:spPr>
        <p:txBody>
          <a:bodyPr>
            <a:normAutofit/>
          </a:bodyPr>
          <a:lstStyle/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Sub-queries allow the joining of relational data based off 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of multiple common fields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400" u="sng" dirty="0">
                <a:solidFill>
                  <a:schemeClr val="tx2"/>
                </a:solidFill>
              </a:rPr>
              <a:t>Table 1</a:t>
            </a:r>
            <a:r>
              <a:rPr lang="en-US" sz="2400" dirty="0">
                <a:solidFill>
                  <a:schemeClr val="tx2"/>
                </a:solidFill>
              </a:rPr>
              <a:t>			</a:t>
            </a:r>
            <a:r>
              <a:rPr lang="en-US" sz="2400" u="sng" dirty="0">
                <a:solidFill>
                  <a:schemeClr val="tx2"/>
                </a:solidFill>
              </a:rPr>
              <a:t>Table 2</a:t>
            </a:r>
            <a:r>
              <a:rPr lang="en-US" sz="2400" dirty="0">
                <a:solidFill>
                  <a:schemeClr val="tx2"/>
                </a:solidFill>
              </a:rPr>
              <a:t>			</a:t>
            </a:r>
            <a:r>
              <a:rPr lang="en-US" sz="2400" u="sng" dirty="0">
                <a:solidFill>
                  <a:schemeClr val="tx2"/>
                </a:solidFill>
              </a:rPr>
              <a:t>Table 3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tx2"/>
                </a:solidFill>
              </a:rPr>
              <a:t>Sample Barcode		Plate Barcode		Start Time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tx2"/>
                </a:solidFill>
              </a:rPr>
              <a:t>Sample Name		Sample Barcode		Plate Barcode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tx2"/>
                </a:solidFill>
              </a:rPr>
              <a:t>Dilution Factor		Plate Position		End Time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000" u="sng" dirty="0">
                <a:solidFill>
                  <a:schemeClr val="tx2"/>
                </a:solidFill>
              </a:rPr>
              <a:t>SELECT</a:t>
            </a:r>
            <a:r>
              <a:rPr lang="en-US" sz="2000" dirty="0">
                <a:solidFill>
                  <a:schemeClr val="tx2"/>
                </a:solidFill>
              </a:rPr>
              <a:t> ‘desired columns from all 3 tables’ </a:t>
            </a:r>
            <a:r>
              <a:rPr lang="en-US" sz="2000" u="sng" dirty="0">
                <a:solidFill>
                  <a:schemeClr val="tx2"/>
                </a:solidFill>
              </a:rPr>
              <a:t>FROM</a:t>
            </a:r>
            <a:r>
              <a:rPr lang="en-US" sz="2000" dirty="0">
                <a:solidFill>
                  <a:schemeClr val="tx2"/>
                </a:solidFill>
              </a:rPr>
              <a:t> Table 1, (</a:t>
            </a:r>
            <a:r>
              <a:rPr lang="en-US" sz="2000" u="sng" dirty="0">
                <a:solidFill>
                  <a:schemeClr val="tx2"/>
                </a:solidFill>
              </a:rPr>
              <a:t>SELECT</a:t>
            </a:r>
            <a:r>
              <a:rPr lang="en-US" sz="2000" dirty="0">
                <a:solidFill>
                  <a:schemeClr val="tx2"/>
                </a:solidFill>
              </a:rPr>
              <a:t> ‘desired columns from table 2 and 3’ </a:t>
            </a:r>
            <a:r>
              <a:rPr lang="en-US" sz="2000" u="sng" dirty="0">
                <a:solidFill>
                  <a:schemeClr val="tx2"/>
                </a:solidFill>
              </a:rPr>
              <a:t>WHERE</a:t>
            </a:r>
            <a:r>
              <a:rPr lang="en-US" sz="2000" dirty="0">
                <a:solidFill>
                  <a:schemeClr val="tx2"/>
                </a:solidFill>
              </a:rPr>
              <a:t> table 2 plate barcode = table 3 plate barcode) WHERE table 1 sample barcode = table 2 sample barcode</a:t>
            </a:r>
          </a:p>
        </p:txBody>
      </p:sp>
      <p:cxnSp>
        <p:nvCxnSpPr>
          <p:cNvPr id="21509" name="Straight Arrow Connector 7"/>
          <p:cNvCxnSpPr>
            <a:cxnSpLocks noChangeShapeType="1"/>
          </p:cNvCxnSpPr>
          <p:nvPr/>
        </p:nvCxnSpPr>
        <p:spPr bwMode="auto">
          <a:xfrm>
            <a:off x="3008185" y="3386835"/>
            <a:ext cx="438690" cy="2286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0" name="Straight Arrow Connector 8"/>
          <p:cNvCxnSpPr>
            <a:cxnSpLocks noChangeShapeType="1"/>
          </p:cNvCxnSpPr>
          <p:nvPr/>
        </p:nvCxnSpPr>
        <p:spPr bwMode="auto">
          <a:xfrm>
            <a:off x="5112060" y="3333402"/>
            <a:ext cx="630070" cy="282033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1" name="Rounded Rectangle 9"/>
          <p:cNvSpPr>
            <a:spLocks noChangeArrowheads="1"/>
          </p:cNvSpPr>
          <p:nvPr/>
        </p:nvSpPr>
        <p:spPr bwMode="auto">
          <a:xfrm>
            <a:off x="3418804" y="2673526"/>
            <a:ext cx="3926572" cy="190500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21512" name="TextBox 10"/>
          <p:cNvSpPr txBox="1">
            <a:spLocks noChangeArrowheads="1"/>
          </p:cNvSpPr>
          <p:nvPr/>
        </p:nvSpPr>
        <p:spPr bwMode="auto">
          <a:xfrm>
            <a:off x="4757409" y="4139232"/>
            <a:ext cx="1249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/>
              <a:t>Sub-query</a:t>
            </a:r>
          </a:p>
        </p:txBody>
      </p:sp>
      <p:sp>
        <p:nvSpPr>
          <p:cNvPr id="21513" name="Rounded Rectangle 11"/>
          <p:cNvSpPr>
            <a:spLocks noChangeArrowheads="1"/>
          </p:cNvSpPr>
          <p:nvPr/>
        </p:nvSpPr>
        <p:spPr bwMode="auto">
          <a:xfrm>
            <a:off x="1103185" y="2528900"/>
            <a:ext cx="6934200" cy="228600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/>
          <a:lstStyle/>
          <a:p>
            <a:r>
              <a:rPr lang="en-US" dirty="0"/>
              <a:t>Joining Relational Data In Venus</a:t>
            </a:r>
          </a:p>
        </p:txBody>
      </p:sp>
    </p:spTree>
    <p:extLst>
      <p:ext uri="{BB962C8B-B14F-4D97-AF65-F5344CB8AC3E}">
        <p14:creationId xmlns:p14="http://schemas.microsoft.com/office/powerpoint/2010/main" val="342176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67380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SQL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Syntax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Operators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Functions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Aggregate Functions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Other Functions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Relational Databases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Excel vs. Relational Database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Relational Database SQL Functions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Using SQL in Venus File Handling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Examples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420009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Content Placeholder 5"/>
          <p:cNvSpPr>
            <a:spLocks noGrp="1"/>
          </p:cNvSpPr>
          <p:nvPr>
            <p:ph idx="1"/>
          </p:nvPr>
        </p:nvSpPr>
        <p:spPr>
          <a:xfrm>
            <a:off x="762000" y="1563960"/>
            <a:ext cx="82296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>
                <a:solidFill>
                  <a:schemeClr val="tx2"/>
                </a:solidFill>
              </a:rPr>
              <a:t>S</a:t>
            </a:r>
            <a:r>
              <a:rPr lang="en-US" sz="2800" dirty="0">
                <a:solidFill>
                  <a:schemeClr val="tx2"/>
                </a:solidFill>
              </a:rPr>
              <a:t>tructured </a:t>
            </a:r>
            <a:r>
              <a:rPr lang="en-US" sz="2800" b="1" u="sng" dirty="0">
                <a:solidFill>
                  <a:schemeClr val="tx2"/>
                </a:solidFill>
              </a:rPr>
              <a:t>Q</a:t>
            </a:r>
            <a:r>
              <a:rPr lang="en-US" sz="2800" dirty="0">
                <a:solidFill>
                  <a:schemeClr val="tx2"/>
                </a:solidFill>
              </a:rPr>
              <a:t>uery </a:t>
            </a:r>
            <a:r>
              <a:rPr lang="en-US" sz="2800" b="1" u="sng" dirty="0">
                <a:solidFill>
                  <a:schemeClr val="tx2"/>
                </a:solidFill>
              </a:rPr>
              <a:t>L</a:t>
            </a:r>
            <a:r>
              <a:rPr lang="en-US" sz="2800" dirty="0">
                <a:solidFill>
                  <a:schemeClr val="tx2"/>
                </a:solidFill>
              </a:rPr>
              <a:t>anguage</a:t>
            </a:r>
          </a:p>
          <a:p>
            <a:pPr lvl="1"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The standard language for relational database management systems. SQL statements are used to perform tasks such as updating data on a database, or retrieving data from a database.</a:t>
            </a:r>
            <a:endParaRPr lang="en-US" sz="2000" dirty="0">
              <a:solidFill>
                <a:schemeClr val="tx2"/>
              </a:solidFill>
            </a:endParaRPr>
          </a:p>
          <a:p>
            <a:pPr lvl="2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Perform calculations</a:t>
            </a:r>
          </a:p>
          <a:p>
            <a:pPr lvl="2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Alter or organize datasets</a:t>
            </a:r>
          </a:p>
          <a:p>
            <a:pPr lvl="2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Return subsets of data</a:t>
            </a:r>
          </a:p>
          <a:p>
            <a:pPr lvl="2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Create new spreadsheets or tables</a:t>
            </a:r>
          </a:p>
          <a:p>
            <a:pPr lvl="2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Merge data from multiple tables (relational database)</a:t>
            </a:r>
          </a:p>
          <a:p>
            <a:pPr lvl="2"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Custom Reports</a:t>
            </a:r>
          </a:p>
          <a:p>
            <a:pPr lvl="1"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Can be used in Venus file handling commands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SQL?</a:t>
            </a:r>
          </a:p>
        </p:txBody>
      </p:sp>
    </p:spTree>
    <p:extLst>
      <p:ext uri="{BB962C8B-B14F-4D97-AF65-F5344CB8AC3E}">
        <p14:creationId xmlns:p14="http://schemas.microsoft.com/office/powerpoint/2010/main" val="29565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27882" y="1538790"/>
            <a:ext cx="4688236" cy="5029200"/>
          </a:xfrm>
        </p:spPr>
      </p:pic>
      <p:sp>
        <p:nvSpPr>
          <p:cNvPr id="6148" name="Right Arrow 4"/>
          <p:cNvSpPr>
            <a:spLocks noChangeArrowheads="1"/>
          </p:cNvSpPr>
          <p:nvPr/>
        </p:nvSpPr>
        <p:spPr bwMode="auto">
          <a:xfrm rot="1804554">
            <a:off x="867580" y="4878022"/>
            <a:ext cx="1626257" cy="381000"/>
          </a:xfrm>
          <a:prstGeom prst="rightArrow">
            <a:avLst>
              <a:gd name="adj1" fmla="val 50000"/>
              <a:gd name="adj2" fmla="val 49993"/>
            </a:avLst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 VENUS</a:t>
            </a:r>
          </a:p>
        </p:txBody>
      </p:sp>
      <p:pic>
        <p:nvPicPr>
          <p:cNvPr id="10247" name="Picture 7" descr="Image result for excel icon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295" y="3976191"/>
            <a:ext cx="1639522" cy="163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371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403775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Select Data From a Table</a:t>
            </a:r>
          </a:p>
          <a:p>
            <a:pPr lvl="1" eaLnBrk="1" hangingPunct="1">
              <a:defRPr/>
            </a:pPr>
            <a:r>
              <a:rPr lang="en-US" sz="2200" b="1" dirty="0">
                <a:solidFill>
                  <a:schemeClr val="tx2"/>
                </a:solidFill>
              </a:rPr>
              <a:t>SELECT FROM: </a:t>
            </a:r>
            <a:r>
              <a:rPr lang="en-US" sz="2200" dirty="0">
                <a:solidFill>
                  <a:schemeClr val="tx2"/>
                </a:solidFill>
              </a:rPr>
              <a:t>Select all columns using (*), or specific column headers</a:t>
            </a:r>
          </a:p>
          <a:p>
            <a:pPr lvl="2" eaLnBrk="1" hangingPunct="1">
              <a:defRPr/>
            </a:pPr>
            <a:r>
              <a:rPr lang="en-US" sz="1900" dirty="0">
                <a:solidFill>
                  <a:schemeClr val="tx2"/>
                </a:solidFill>
              </a:rPr>
              <a:t>SELECT * FROM [Table 1]</a:t>
            </a:r>
          </a:p>
          <a:p>
            <a:pPr lvl="2" eaLnBrk="1" hangingPunct="1">
              <a:defRPr/>
            </a:pPr>
            <a:r>
              <a:rPr lang="en-US" sz="1900" dirty="0">
                <a:solidFill>
                  <a:schemeClr val="tx2"/>
                </a:solidFill>
              </a:rPr>
              <a:t>SELECT [Column 1], Column2 FROM [Table 1]</a:t>
            </a:r>
          </a:p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Conditionally Select Data From a Table</a:t>
            </a:r>
          </a:p>
          <a:p>
            <a:pPr lvl="1" eaLnBrk="1" hangingPunct="1">
              <a:defRPr/>
            </a:pPr>
            <a:r>
              <a:rPr lang="en-US" sz="2200" b="1" dirty="0">
                <a:solidFill>
                  <a:schemeClr val="tx2"/>
                </a:solidFill>
              </a:rPr>
              <a:t>Mathematical Operators</a:t>
            </a:r>
          </a:p>
          <a:p>
            <a:pPr lvl="2" eaLnBrk="1" hangingPunct="1">
              <a:defRPr/>
            </a:pPr>
            <a:r>
              <a:rPr lang="en-US" sz="1900" b="1" dirty="0">
                <a:solidFill>
                  <a:schemeClr val="tx2"/>
                </a:solidFill>
              </a:rPr>
              <a:t>=, &lt;, &gt;, &lt;=, &gt;=, (!= or &lt;&gt;, not equal)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</a:p>
          <a:p>
            <a:pPr lvl="1" eaLnBrk="1" hangingPunct="1">
              <a:defRPr/>
            </a:pPr>
            <a:r>
              <a:rPr lang="en-US" sz="2200" b="1" dirty="0">
                <a:solidFill>
                  <a:schemeClr val="tx2"/>
                </a:solidFill>
              </a:rPr>
              <a:t>WHERE</a:t>
            </a:r>
          </a:p>
          <a:p>
            <a:pPr lvl="2" eaLnBrk="1" hangingPunct="1">
              <a:defRPr/>
            </a:pPr>
            <a:r>
              <a:rPr lang="en-US" sz="1900" dirty="0">
                <a:solidFill>
                  <a:schemeClr val="tx2"/>
                </a:solidFill>
              </a:rPr>
              <a:t>SELECT * FROM [Table1] WHERE Volume = 100</a:t>
            </a:r>
          </a:p>
          <a:p>
            <a:pPr lvl="1" eaLnBrk="1" hangingPunct="1">
              <a:defRPr/>
            </a:pPr>
            <a:r>
              <a:rPr lang="en-US" sz="2200" b="1" dirty="0">
                <a:solidFill>
                  <a:schemeClr val="tx2"/>
                </a:solidFill>
              </a:rPr>
              <a:t>AND/OR</a:t>
            </a:r>
          </a:p>
          <a:p>
            <a:pPr lvl="2" eaLnBrk="1" hangingPunct="1">
              <a:defRPr/>
            </a:pPr>
            <a:r>
              <a:rPr lang="en-US" sz="1900" dirty="0">
                <a:solidFill>
                  <a:schemeClr val="tx2"/>
                </a:solidFill>
              </a:rPr>
              <a:t>SELECT * FROM [Table1] WHERE Volume &lt;= 100 AND </a:t>
            </a:r>
            <a:r>
              <a:rPr lang="en-US" sz="1900" dirty="0" err="1">
                <a:solidFill>
                  <a:schemeClr val="tx2"/>
                </a:solidFill>
              </a:rPr>
              <a:t>Sample_Barcode</a:t>
            </a:r>
            <a:r>
              <a:rPr lang="en-US" sz="1900" dirty="0">
                <a:solidFill>
                  <a:schemeClr val="tx2"/>
                </a:solidFill>
              </a:rPr>
              <a:t> = ‘SMP001’</a:t>
            </a:r>
          </a:p>
          <a:p>
            <a:pPr lvl="2" eaLnBrk="1" hangingPunct="1">
              <a:defRPr/>
            </a:pPr>
            <a:r>
              <a:rPr lang="en-US" sz="1900" dirty="0">
                <a:solidFill>
                  <a:schemeClr val="tx2"/>
                </a:solidFill>
              </a:rPr>
              <a:t>SELECT * FROM [Table1] WHERE Volume &lt;&gt; 100 OR </a:t>
            </a:r>
            <a:r>
              <a:rPr lang="en-US" sz="1900" dirty="0" err="1">
                <a:solidFill>
                  <a:schemeClr val="tx2"/>
                </a:solidFill>
              </a:rPr>
              <a:t>Sample_Barcode</a:t>
            </a:r>
            <a:r>
              <a:rPr lang="en-US" sz="1900" dirty="0">
                <a:solidFill>
                  <a:schemeClr val="tx2"/>
                </a:solidFill>
              </a:rPr>
              <a:t> = ‘SMP001’</a:t>
            </a:r>
          </a:p>
          <a:p>
            <a:pPr lvl="1" eaLnBrk="1" hangingPunct="1">
              <a:defRPr/>
            </a:pPr>
            <a:r>
              <a:rPr lang="en-US" sz="2200" b="1" dirty="0">
                <a:solidFill>
                  <a:schemeClr val="tx2"/>
                </a:solidFill>
              </a:rPr>
              <a:t>IS/IS NOT NULL</a:t>
            </a:r>
          </a:p>
          <a:p>
            <a:pPr lvl="2" eaLnBrk="1" hangingPunct="1">
              <a:defRPr/>
            </a:pPr>
            <a:r>
              <a:rPr lang="en-US" sz="1900" dirty="0">
                <a:solidFill>
                  <a:schemeClr val="tx2"/>
                </a:solidFill>
              </a:rPr>
              <a:t>SELECT * FROM [Table1] WHERE Volume IS NOT NULL</a:t>
            </a:r>
          </a:p>
          <a:p>
            <a:pPr lvl="1" eaLnBrk="1" hangingPunct="1">
              <a:defRPr/>
            </a:pPr>
            <a:endParaRPr lang="en-US" sz="2200" dirty="0">
              <a:solidFill>
                <a:schemeClr val="accent6">
                  <a:lumMod val="75000"/>
                </a:schemeClr>
              </a:solidFill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Syntax and Select Functions</a:t>
            </a:r>
          </a:p>
        </p:txBody>
      </p:sp>
    </p:spTree>
    <p:extLst>
      <p:ext uri="{BB962C8B-B14F-4D97-AF65-F5344CB8AC3E}">
        <p14:creationId xmlns:p14="http://schemas.microsoft.com/office/powerpoint/2010/main" val="32807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953725"/>
            <a:ext cx="8229600" cy="5867400"/>
          </a:xfrm>
        </p:spPr>
        <p:txBody>
          <a:bodyPr>
            <a:normAutofit/>
          </a:bodyPr>
          <a:lstStyle/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Conditionally Select Data From a Table (Cont)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IN: </a:t>
            </a:r>
            <a:r>
              <a:rPr lang="en-US" sz="2000" dirty="0">
                <a:solidFill>
                  <a:schemeClr val="tx2"/>
                </a:solidFill>
              </a:rPr>
              <a:t>Select discrete values in a column from a “list”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* FROM [Table1] WHERE Volume IN (2, 5, 15, 25)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BETWEEN: </a:t>
            </a:r>
            <a:r>
              <a:rPr lang="en-US" sz="2000" dirty="0">
                <a:solidFill>
                  <a:schemeClr val="tx2"/>
                </a:solidFill>
              </a:rPr>
              <a:t>Select data between two values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* FROM [Table1] WHERE Volume BETWEEN 100 AND 200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LIKE: </a:t>
            </a:r>
            <a:r>
              <a:rPr lang="en-US" sz="2000" dirty="0">
                <a:solidFill>
                  <a:schemeClr val="tx2"/>
                </a:solidFill>
              </a:rPr>
              <a:t>Select data that is “like” or contains specified characters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Wildcard characters and ranges can be used: “%”, “_”, [1-5]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* FROM [Table1] WHERE Volume LIKE ’15%’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* FROM [Table1] WHERE </a:t>
            </a:r>
            <a:r>
              <a:rPr lang="en-US" sz="1800" dirty="0" err="1">
                <a:solidFill>
                  <a:schemeClr val="tx2"/>
                </a:solidFill>
              </a:rPr>
              <a:t>Plate_Position</a:t>
            </a:r>
            <a:r>
              <a:rPr lang="en-US" sz="1800" dirty="0">
                <a:solidFill>
                  <a:schemeClr val="tx2"/>
                </a:solidFill>
              </a:rPr>
              <a:t> LIKE ‘A[1-9]’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DISTINCT: </a:t>
            </a:r>
            <a:r>
              <a:rPr lang="en-US" sz="2000" dirty="0">
                <a:solidFill>
                  <a:schemeClr val="tx2"/>
                </a:solidFill>
              </a:rPr>
              <a:t>Select distinct data from a table that has multiple entries of a specific value in a column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DISTINCT </a:t>
            </a:r>
            <a:r>
              <a:rPr lang="en-US" sz="1800" dirty="0" err="1">
                <a:solidFill>
                  <a:schemeClr val="tx2"/>
                </a:solidFill>
              </a:rPr>
              <a:t>Plate_Barcode</a:t>
            </a:r>
            <a:r>
              <a:rPr lang="en-US" sz="1800" dirty="0">
                <a:solidFill>
                  <a:schemeClr val="tx2"/>
                </a:solidFill>
              </a:rPr>
              <a:t> FROM [Table1]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SELECT INTO: </a:t>
            </a:r>
            <a:r>
              <a:rPr lang="en-US" sz="2000" dirty="0">
                <a:solidFill>
                  <a:schemeClr val="tx2"/>
                </a:solidFill>
              </a:rPr>
              <a:t> Select specific values from one table into another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</a:t>
            </a:r>
            <a:r>
              <a:rPr lang="en-US" sz="1800" dirty="0" err="1">
                <a:solidFill>
                  <a:schemeClr val="tx2"/>
                </a:solidFill>
              </a:rPr>
              <a:t>Plate_Barcode</a:t>
            </a:r>
            <a:r>
              <a:rPr lang="en-US" sz="1800" dirty="0">
                <a:solidFill>
                  <a:schemeClr val="tx2"/>
                </a:solidFill>
              </a:rPr>
              <a:t>, Volume INTO [Table2] FROM [Table1]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/>
          <a:lstStyle/>
          <a:p>
            <a:r>
              <a:rPr lang="en-US" dirty="0"/>
              <a:t>SQL Syntax and Select Functions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5852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349170"/>
            <a:ext cx="8305800" cy="5410200"/>
          </a:xfrm>
        </p:spPr>
        <p:txBody>
          <a:bodyPr>
            <a:normAutofit/>
          </a:bodyPr>
          <a:lstStyle/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Perform Calculations on Selected Data From a Table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COUNT(): </a:t>
            </a:r>
            <a:r>
              <a:rPr lang="en-US" sz="2000" dirty="0">
                <a:solidFill>
                  <a:schemeClr val="tx2"/>
                </a:solidFill>
              </a:rPr>
              <a:t>Count the rows in the selected data of a table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COUNT (Volume) AS [</a:t>
            </a:r>
            <a:r>
              <a:rPr lang="en-US" sz="1800" dirty="0" err="1">
                <a:solidFill>
                  <a:schemeClr val="tx2"/>
                </a:solidFill>
              </a:rPr>
              <a:t>VolumeCount</a:t>
            </a:r>
            <a:r>
              <a:rPr lang="en-US" sz="1800" dirty="0">
                <a:solidFill>
                  <a:schemeClr val="tx2"/>
                </a:solidFill>
              </a:rPr>
              <a:t>] FROM [Table1]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COUNT (Volume) AS [</a:t>
            </a:r>
            <a:r>
              <a:rPr lang="en-US" sz="1800" dirty="0" err="1">
                <a:solidFill>
                  <a:schemeClr val="tx2"/>
                </a:solidFill>
              </a:rPr>
              <a:t>VolumeCount</a:t>
            </a:r>
            <a:r>
              <a:rPr lang="en-US" sz="1800" dirty="0">
                <a:solidFill>
                  <a:schemeClr val="tx2"/>
                </a:solidFill>
              </a:rPr>
              <a:t>] FROM [Table1] WHERE </a:t>
            </a:r>
            <a:r>
              <a:rPr lang="en-US" sz="1800" dirty="0" err="1">
                <a:solidFill>
                  <a:schemeClr val="tx2"/>
                </a:solidFill>
              </a:rPr>
              <a:t>Sample_Barcode</a:t>
            </a:r>
            <a:r>
              <a:rPr lang="en-US" sz="1800" dirty="0">
                <a:solidFill>
                  <a:schemeClr val="tx2"/>
                </a:solidFill>
              </a:rPr>
              <a:t> = ‘SMP0001’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MIN(): </a:t>
            </a:r>
            <a:r>
              <a:rPr lang="en-US" sz="2000" dirty="0">
                <a:solidFill>
                  <a:schemeClr val="tx2"/>
                </a:solidFill>
              </a:rPr>
              <a:t>Return the minimum value in the selected field</a:t>
            </a:r>
            <a:endParaRPr lang="en-US" sz="2000" b="1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MAX(): </a:t>
            </a:r>
            <a:r>
              <a:rPr lang="en-US" sz="2000" dirty="0">
                <a:solidFill>
                  <a:schemeClr val="tx2"/>
                </a:solidFill>
              </a:rPr>
              <a:t>Return the maximum number in the selected field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SUM(): </a:t>
            </a:r>
            <a:r>
              <a:rPr lang="en-US" sz="2000" dirty="0">
                <a:solidFill>
                  <a:schemeClr val="tx2"/>
                </a:solidFill>
              </a:rPr>
              <a:t>Return the sum of all values in the selected field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AVG():</a:t>
            </a:r>
            <a:r>
              <a:rPr lang="en-US" sz="2000" dirty="0">
                <a:solidFill>
                  <a:schemeClr val="tx2"/>
                </a:solidFill>
              </a:rPr>
              <a:t> Return the average of values in the selected data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STDEV(): </a:t>
            </a:r>
            <a:r>
              <a:rPr lang="en-US" sz="2000" dirty="0">
                <a:solidFill>
                  <a:schemeClr val="tx2"/>
                </a:solidFill>
              </a:rPr>
              <a:t>Return the standard deviation of values in selected data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Aggregate Functions</a:t>
            </a:r>
          </a:p>
        </p:txBody>
      </p:sp>
    </p:spTree>
    <p:extLst>
      <p:ext uri="{BB962C8B-B14F-4D97-AF65-F5344CB8AC3E}">
        <p14:creationId xmlns:p14="http://schemas.microsoft.com/office/powerpoint/2010/main" val="214173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14155"/>
            <a:ext cx="8686800" cy="5410200"/>
          </a:xfrm>
        </p:spPr>
        <p:txBody>
          <a:bodyPr>
            <a:normAutofit/>
          </a:bodyPr>
          <a:lstStyle/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chemeClr val="tx2"/>
                </a:solidFill>
              </a:rPr>
              <a:t>Return Specific Data From a Data Field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FIRST():</a:t>
            </a:r>
            <a:r>
              <a:rPr lang="en-US" sz="2000" dirty="0">
                <a:solidFill>
                  <a:schemeClr val="tx2"/>
                </a:solidFill>
              </a:rPr>
              <a:t> Return the first record in a specified column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FIRST(Volume) FROM [Table1]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LAST(): </a:t>
            </a:r>
            <a:r>
              <a:rPr lang="en-US" sz="2000" dirty="0">
                <a:solidFill>
                  <a:schemeClr val="tx2"/>
                </a:solidFill>
              </a:rPr>
              <a:t>Return the last record in a specified column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UCASE(): </a:t>
            </a:r>
            <a:r>
              <a:rPr lang="en-US" sz="2000" dirty="0">
                <a:solidFill>
                  <a:schemeClr val="tx2"/>
                </a:solidFill>
              </a:rPr>
              <a:t>Return the desired record(s) in upper case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LCASE(): </a:t>
            </a:r>
            <a:r>
              <a:rPr lang="en-US" sz="2000" dirty="0">
                <a:solidFill>
                  <a:schemeClr val="tx2"/>
                </a:solidFill>
              </a:rPr>
              <a:t>Return the desired record(s) in lower case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NOW(): </a:t>
            </a:r>
            <a:r>
              <a:rPr lang="en-US" sz="2000" dirty="0">
                <a:solidFill>
                  <a:schemeClr val="tx2"/>
                </a:solidFill>
              </a:rPr>
              <a:t>Return the date and time of the system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LEN(): </a:t>
            </a:r>
            <a:r>
              <a:rPr lang="en-US" sz="2000" dirty="0">
                <a:solidFill>
                  <a:schemeClr val="tx2"/>
                </a:solidFill>
              </a:rPr>
              <a:t>Return the number of characters (length) in a record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MID(): </a:t>
            </a:r>
            <a:r>
              <a:rPr lang="en-US" sz="2000" dirty="0">
                <a:solidFill>
                  <a:schemeClr val="tx2"/>
                </a:solidFill>
              </a:rPr>
              <a:t>Return specific characters within a record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MID(</a:t>
            </a:r>
            <a:r>
              <a:rPr lang="en-US" sz="1800" dirty="0" err="1">
                <a:solidFill>
                  <a:schemeClr val="tx2"/>
                </a:solidFill>
              </a:rPr>
              <a:t>Sample_Barcode</a:t>
            </a:r>
            <a:r>
              <a:rPr lang="en-US" sz="1800" dirty="0">
                <a:solidFill>
                  <a:schemeClr val="tx2"/>
                </a:solidFill>
              </a:rPr>
              <a:t>, 1, 5) AS </a:t>
            </a:r>
            <a:r>
              <a:rPr lang="en-US" sz="1800" dirty="0" err="1">
                <a:solidFill>
                  <a:schemeClr val="tx2"/>
                </a:solidFill>
              </a:rPr>
              <a:t>SampleBC</a:t>
            </a:r>
            <a:r>
              <a:rPr lang="en-US" sz="1800" dirty="0">
                <a:solidFill>
                  <a:schemeClr val="tx2"/>
                </a:solidFill>
              </a:rPr>
              <a:t> FROM [Table1]</a:t>
            </a:r>
          </a:p>
          <a:p>
            <a:pPr lvl="1"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ROUND(): </a:t>
            </a:r>
            <a:r>
              <a:rPr lang="en-US" sz="2000" dirty="0">
                <a:solidFill>
                  <a:schemeClr val="tx2"/>
                </a:solidFill>
              </a:rPr>
              <a:t>Round the values in a specified column to a specified number of decimals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ROUND (Volume, 2) FROM [Table1]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Aggregate Functions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25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099610"/>
            <a:ext cx="8458200" cy="6019800"/>
          </a:xfrm>
        </p:spPr>
        <p:txBody>
          <a:bodyPr>
            <a:normAutofit lnSpcReduction="10000"/>
          </a:bodyPr>
          <a:lstStyle/>
          <a:p>
            <a:pPr lvl="2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UPDATE:</a:t>
            </a:r>
            <a:r>
              <a:rPr lang="en-US" sz="2000" dirty="0">
                <a:solidFill>
                  <a:schemeClr val="tx2"/>
                </a:solidFill>
              </a:rPr>
              <a:t> Update specific values in a dataset, without having to “write” an entire row of data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UPDATE [Table1] SET Volume = 120 WHERE </a:t>
            </a:r>
            <a:r>
              <a:rPr lang="en-US" sz="1800" dirty="0" err="1">
                <a:solidFill>
                  <a:schemeClr val="tx2"/>
                </a:solidFill>
              </a:rPr>
              <a:t>Plate_Barcode</a:t>
            </a:r>
            <a:r>
              <a:rPr lang="en-US" sz="1800" dirty="0">
                <a:solidFill>
                  <a:schemeClr val="tx2"/>
                </a:solidFill>
              </a:rPr>
              <a:t> = ‘PLT001’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UPDATE [</a:t>
            </a:r>
            <a:r>
              <a:rPr lang="en-US" sz="1800" dirty="0" err="1">
                <a:solidFill>
                  <a:schemeClr val="tx2"/>
                </a:solidFill>
              </a:rPr>
              <a:t>LiquidClass</a:t>
            </a:r>
            <a:r>
              <a:rPr lang="en-US" sz="1800" dirty="0">
                <a:solidFill>
                  <a:schemeClr val="tx2"/>
                </a:solidFill>
              </a:rPr>
              <a:t>] SET </a:t>
            </a:r>
            <a:r>
              <a:rPr lang="en-US" sz="1800" dirty="0" err="1">
                <a:solidFill>
                  <a:schemeClr val="tx2"/>
                </a:solidFill>
              </a:rPr>
              <a:t>AsMixFlowRate</a:t>
            </a:r>
            <a:r>
              <a:rPr lang="en-US" sz="1800" dirty="0">
                <a:solidFill>
                  <a:schemeClr val="tx2"/>
                </a:solidFill>
              </a:rPr>
              <a:t> = 250 WHERE LiquidClassName = '</a:t>
            </a:r>
            <a:r>
              <a:rPr lang="en-US" sz="1800" dirty="0" err="1">
                <a:solidFill>
                  <a:schemeClr val="tx2"/>
                </a:solidFill>
              </a:rPr>
              <a:t>StandardVolume_Water_DispenseJet_Empty_SQLTest</a:t>
            </a:r>
            <a:r>
              <a:rPr lang="en-US" sz="1800" dirty="0">
                <a:solidFill>
                  <a:schemeClr val="tx2"/>
                </a:solidFill>
              </a:rPr>
              <a:t>’</a:t>
            </a:r>
          </a:p>
          <a:p>
            <a:pPr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GROUP BY: </a:t>
            </a:r>
            <a:r>
              <a:rPr lang="en-US" sz="2000" dirty="0">
                <a:solidFill>
                  <a:schemeClr val="tx2"/>
                </a:solidFill>
              </a:rPr>
              <a:t>Used along with an aggregate function to provide means of grouping the result dataset by specified column(s)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</a:t>
            </a:r>
            <a:r>
              <a:rPr lang="en-US" sz="1800" dirty="0" err="1">
                <a:solidFill>
                  <a:schemeClr val="tx2"/>
                </a:solidFill>
              </a:rPr>
              <a:t>Sample_Barcode</a:t>
            </a:r>
            <a:r>
              <a:rPr lang="en-US" sz="1800" dirty="0">
                <a:solidFill>
                  <a:schemeClr val="tx2"/>
                </a:solidFill>
              </a:rPr>
              <a:t>, AVG(Volume) AS </a:t>
            </a:r>
            <a:r>
              <a:rPr lang="en-US" sz="1800" dirty="0" err="1">
                <a:solidFill>
                  <a:schemeClr val="tx2"/>
                </a:solidFill>
              </a:rPr>
              <a:t>AvgVol</a:t>
            </a:r>
            <a:r>
              <a:rPr lang="en-US" sz="1800" dirty="0">
                <a:solidFill>
                  <a:schemeClr val="tx2"/>
                </a:solidFill>
              </a:rPr>
              <a:t> FROM [Table1] GROUP BY </a:t>
            </a:r>
            <a:r>
              <a:rPr lang="en-US" sz="1800" dirty="0" err="1">
                <a:solidFill>
                  <a:schemeClr val="tx2"/>
                </a:solidFill>
              </a:rPr>
              <a:t>Sample_Barcode</a:t>
            </a:r>
            <a:endParaRPr lang="en-US" sz="1800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ORDER BY: </a:t>
            </a:r>
            <a:r>
              <a:rPr lang="en-US" sz="2000" dirty="0">
                <a:solidFill>
                  <a:schemeClr val="tx2"/>
                </a:solidFill>
              </a:rPr>
              <a:t>Organize a dataset by sorting the data in ascending or descending order of one or more columns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SELECT * FROM [Table1] ORDER BY </a:t>
            </a:r>
            <a:r>
              <a:rPr lang="en-US" sz="1800" dirty="0" err="1">
                <a:solidFill>
                  <a:schemeClr val="tx2"/>
                </a:solidFill>
              </a:rPr>
              <a:t>Plate_Barcode</a:t>
            </a:r>
            <a:r>
              <a:rPr lang="en-US" sz="1800" dirty="0">
                <a:solidFill>
                  <a:schemeClr val="tx2"/>
                </a:solidFill>
              </a:rPr>
              <a:t> ASC, </a:t>
            </a:r>
            <a:r>
              <a:rPr lang="en-US" sz="1800" dirty="0" err="1">
                <a:solidFill>
                  <a:schemeClr val="tx2"/>
                </a:solidFill>
              </a:rPr>
              <a:t>Sample_Barcode</a:t>
            </a:r>
            <a:r>
              <a:rPr lang="en-US" sz="1800" dirty="0">
                <a:solidFill>
                  <a:schemeClr val="tx2"/>
                </a:solidFill>
              </a:rPr>
              <a:t> DESC, Volume ASC</a:t>
            </a:r>
          </a:p>
          <a:p>
            <a:pPr eaLnBrk="1" hangingPunct="1">
              <a:defRPr/>
            </a:pPr>
            <a:r>
              <a:rPr lang="en-US" sz="2000" b="1" dirty="0">
                <a:solidFill>
                  <a:schemeClr val="tx2"/>
                </a:solidFill>
              </a:rPr>
              <a:t>INSERT INTO: </a:t>
            </a:r>
            <a:r>
              <a:rPr lang="en-US" sz="2000" dirty="0">
                <a:solidFill>
                  <a:schemeClr val="tx2"/>
                </a:solidFill>
              </a:rPr>
              <a:t>Insert specified values into all columns, or specified columns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INSERT INTO [Table1] VALUES (X, Y, Z)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chemeClr val="tx2"/>
                </a:solidFill>
              </a:rPr>
              <a:t>INSERT INTO [Table1] (Column1, Column3) VALUES (X, Z)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SQL Functions</a:t>
            </a:r>
          </a:p>
        </p:txBody>
      </p:sp>
    </p:spTree>
    <p:extLst>
      <p:ext uri="{BB962C8B-B14F-4D97-AF65-F5344CB8AC3E}">
        <p14:creationId xmlns:p14="http://schemas.microsoft.com/office/powerpoint/2010/main" val="332082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amilton Template Office 20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e9776693e2b40bca8d0b39a1ba662ea xmlns="15cdee70-6065-47f3-84dc-7b134489d492">
      <Terms xmlns="http://schemas.microsoft.com/office/infopath/2007/PartnerControls"/>
    </oe9776693e2b40bca8d0b39a1ba662ea>
    <TaxCatchAll xmlns="15cdee70-6065-47f3-84dc-7b134489d49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6098EA1534D241A14461C5D9F63A4F" ma:contentTypeVersion="20" ma:contentTypeDescription="Create a new document." ma:contentTypeScope="" ma:versionID="6d691270b3fa6bde54c5bc7f086ad4d3">
  <xsd:schema xmlns:xsd="http://www.w3.org/2001/XMLSchema" xmlns:xs="http://www.w3.org/2001/XMLSchema" xmlns:p="http://schemas.microsoft.com/office/2006/metadata/properties" xmlns:ns2="f683cbde-ab3d-4a3e-ab38-7b268b8d366f" xmlns:ns3="15cdee70-6065-47f3-84dc-7b134489d492" xmlns:ns4="c66612a1-15d9-4c83-93a0-c61f837469c4" targetNamespace="http://schemas.microsoft.com/office/2006/metadata/properties" ma:root="true" ma:fieldsID="19b43af5b8893f527b3d56308fad0ead" ns2:_="" ns3:_="" ns4:_="">
    <xsd:import namespace="f683cbde-ab3d-4a3e-ab38-7b268b8d366f"/>
    <xsd:import namespace="15cdee70-6065-47f3-84dc-7b134489d492"/>
    <xsd:import namespace="c66612a1-15d9-4c83-93a0-c61f837469c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3:oe9776693e2b40bca8d0b39a1ba662ea" minOccurs="0"/>
                <xsd:element ref="ns3:TaxCatchAll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3cbde-ab3d-4a3e-ab38-7b268b8d36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dee70-6065-47f3-84dc-7b134489d492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oe9776693e2b40bca8d0b39a1ba662ea" ma:index="18" nillable="true" ma:taxonomy="true" ma:internalName="oe9776693e2b40bca8d0b39a1ba662ea" ma:taxonomyFieldName="Tags" ma:displayName="Tags" ma:default="" ma:fieldId="{8e977669-3e2b-40bc-a8d0-b39a1ba662ea}" ma:taxonomyMulti="true" ma:sspId="f9223436-85ff-42d0-8299-960e5bbc71cf" ma:termSetId="eaadf110-41d1-41d9-be42-15f89f4b2ead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description="" ma:hidden="true" ma:list="{482b6808-3e51-420b-bee5-bde46e3d4836}" ma:internalName="TaxCatchAll" ma:showField="CatchAllData" ma:web="15cdee70-6065-47f3-84dc-7b134489d4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6612a1-15d9-4c83-93a0-c61f837469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0" nillable="true" ma:displayName="MediaServiceLocation" ma:internalName="MediaServiceLocation" ma:readOnly="true">
      <xsd:simpleType>
        <xsd:restriction base="dms:Text"/>
      </xsd:simpleType>
    </xsd:element>
    <xsd:element name="MediaServiceOCR" ma:index="2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6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92ECE1-43DD-477D-B7A1-7193E11AD2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0B2532-8C23-42BF-B685-DAB8FD63D266}">
  <ds:schemaRefs>
    <ds:schemaRef ds:uri="http://schemas.microsoft.com/office/2006/metadata/properties"/>
    <ds:schemaRef ds:uri="http://schemas.microsoft.com/office/infopath/2007/PartnerControls"/>
    <ds:schemaRef ds:uri="15cdee70-6065-47f3-84dc-7b134489d492"/>
  </ds:schemaRefs>
</ds:datastoreItem>
</file>

<file path=customXml/itemProps3.xml><?xml version="1.0" encoding="utf-8"?>
<ds:datastoreItem xmlns:ds="http://schemas.openxmlformats.org/officeDocument/2006/customXml" ds:itemID="{C7065062-1E96-4C46-B625-04045EB448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83cbde-ab3d-4a3e-ab38-7b268b8d366f"/>
    <ds:schemaRef ds:uri="15cdee70-6065-47f3-84dc-7b134489d492"/>
    <ds:schemaRef ds:uri="c66612a1-15d9-4c83-93a0-c61f837469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Hamilton Template Office 2003</Template>
  <TotalTime>0</TotalTime>
  <Words>1472</Words>
  <Application>Microsoft Office PowerPoint</Application>
  <PresentationFormat>On-screen Show (4:3)</PresentationFormat>
  <Paragraphs>212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Hamilton Template Office 2003</vt:lpstr>
      <vt:lpstr>2_Office Theme</vt:lpstr>
      <vt:lpstr>VENUS File Handling                       SQL Statements &amp; Relational Databases </vt:lpstr>
      <vt:lpstr>Topics</vt:lpstr>
      <vt:lpstr>What is SQL?</vt:lpstr>
      <vt:lpstr>SQL in VENUS</vt:lpstr>
      <vt:lpstr>SQL Syntax and Select Functions</vt:lpstr>
      <vt:lpstr>SQL Syntax and Select Functions (Cont)</vt:lpstr>
      <vt:lpstr>SQL Aggregate Functions</vt:lpstr>
      <vt:lpstr>SQL Aggregate Functions (Cont)</vt:lpstr>
      <vt:lpstr>Other SQL Functions</vt:lpstr>
      <vt:lpstr>SQL Sub-Query Functions</vt:lpstr>
      <vt:lpstr>Implementing SQL In Venus</vt:lpstr>
      <vt:lpstr>Implementing SQL In Venus</vt:lpstr>
      <vt:lpstr>Excel vs. Relational Database</vt:lpstr>
      <vt:lpstr>When Is A Relational Database Useful?</vt:lpstr>
      <vt:lpstr>When Is A Relational Database Useful?</vt:lpstr>
      <vt:lpstr>Relational Database SQL Functions</vt:lpstr>
      <vt:lpstr>Relational Database SQL Functions</vt:lpstr>
      <vt:lpstr>Joining Relational Data In Venus</vt:lpstr>
      <vt:lpstr>Joining Relational Data In Venus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VENUS File Handling                       SQL Statements &amp; Relational Databases </dc:title>
  <dc:creator/>
  <cp:lastModifiedBy/>
  <cp:revision>10</cp:revision>
  <dcterms:created xsi:type="dcterms:W3CDTF">2016-12-30T20:52:26Z</dcterms:created>
  <dcterms:modified xsi:type="dcterms:W3CDTF">2022-03-03T00:21:59Z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0x010100CF6098EA1534D241A14461C5D9F63A4F</vt:lpwstr>
  </property>
  <property fmtid="{D5CDD505-2E9C-101B-9397-08002B2CF9AE}" pid="3" name="Tags">
    <vt:lpwstr/>
  </property>
</Properties>
</file>