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48" r:id="rId5"/>
    <p:sldMasterId id="2147483661" r:id="rId6"/>
  </p:sldMasterIdLst>
  <p:notesMasterIdLst>
    <p:notesMasterId r:id="rId23"/>
  </p:notesMasterIdLst>
  <p:handoutMasterIdLst>
    <p:handoutMasterId r:id="rId24"/>
  </p:handoutMasterIdLst>
  <p:sldIdLst>
    <p:sldId id="256" r:id="rId7"/>
    <p:sldId id="287" r:id="rId8"/>
    <p:sldId id="262" r:id="rId9"/>
    <p:sldId id="268" r:id="rId10"/>
    <p:sldId id="279" r:id="rId11"/>
    <p:sldId id="283" r:id="rId12"/>
    <p:sldId id="282" r:id="rId13"/>
    <p:sldId id="280" r:id="rId14"/>
    <p:sldId id="272" r:id="rId15"/>
    <p:sldId id="273" r:id="rId16"/>
    <p:sldId id="286" r:id="rId17"/>
    <p:sldId id="278" r:id="rId18"/>
    <p:sldId id="284" r:id="rId19"/>
    <p:sldId id="258" r:id="rId20"/>
    <p:sldId id="259" r:id="rId21"/>
    <p:sldId id="260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an Orta" initials="AO" lastIdx="1" clrIdx="0"/>
  <p:cmAuthor id="2" name="Eric Sindelar" initials="ES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7F"/>
    <a:srgbClr val="7A2271"/>
    <a:srgbClr val="7AC142"/>
    <a:srgbClr val="A5062B"/>
    <a:srgbClr val="FEC240"/>
    <a:srgbClr val="002C54"/>
    <a:srgbClr val="5C5C5B"/>
    <a:srgbClr val="DDDDDD"/>
    <a:srgbClr val="151D36"/>
    <a:srgbClr val="5585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84" autoAdjust="0"/>
  </p:normalViewPr>
  <p:slideViewPr>
    <p:cSldViewPr snapToGrid="0">
      <p:cViewPr varScale="1">
        <p:scale>
          <a:sx n="114" d="100"/>
          <a:sy n="114" d="100"/>
        </p:scale>
        <p:origin x="1858" y="91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1-18T11:23:10.917" idx="1">
    <p:pos x="10" y="10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69A48-341D-2443-8EF7-337AD00761C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5EC8C-2FF0-CB46-992A-3E5AEE15FF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283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02FF0-1505-7C48-9205-8BBEA21F1681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AF506-3442-7141-81BA-2A26FC045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227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/>
              <a:t>Integrity</a:t>
            </a:r>
            <a:r>
              <a:rPr lang="en-US" dirty="0"/>
              <a:t> –Broad</a:t>
            </a:r>
            <a:r>
              <a:rPr lang="en-US" baseline="0" dirty="0"/>
              <a:t> term.  </a:t>
            </a:r>
          </a:p>
          <a:p>
            <a:r>
              <a:rPr lang="en-US" baseline="0" dirty="0"/>
              <a:t>Here we mean how d</a:t>
            </a:r>
            <a:r>
              <a:rPr lang="en-US" dirty="0"/>
              <a:t>ata</a:t>
            </a:r>
            <a:r>
              <a:rPr lang="en-US" baseline="0" dirty="0"/>
              <a:t> is stored and saved in a DB</a:t>
            </a:r>
          </a:p>
          <a:p>
            <a:r>
              <a:rPr lang="en-US" baseline="0" dirty="0"/>
              <a:t>Ensures data retrieved is the same as when it was recorded (throughout the data’s life-cycle)</a:t>
            </a:r>
          </a:p>
          <a:p>
            <a:r>
              <a:rPr lang="en-US" b="1" u="sng" baseline="0" dirty="0"/>
              <a:t>Scalability</a:t>
            </a:r>
            <a:r>
              <a:rPr lang="en-US" baseline="0" dirty="0"/>
              <a:t> – Same data source for all</a:t>
            </a:r>
          </a:p>
          <a:p>
            <a:r>
              <a:rPr lang="en-US" baseline="0" dirty="0"/>
              <a:t>Offers the ability for many instruments to access the data at once</a:t>
            </a:r>
          </a:p>
          <a:p>
            <a:r>
              <a:rPr lang="en-US" baseline="0" dirty="0"/>
              <a:t>Model grows as the customer grows in size and production</a:t>
            </a:r>
          </a:p>
          <a:p>
            <a:r>
              <a:rPr lang="en-US" b="1" u="sng" baseline="0" dirty="0"/>
              <a:t>Self-Generating </a:t>
            </a:r>
            <a:r>
              <a:rPr lang="en-US" b="1" u="sng" baseline="0" dirty="0" err="1"/>
              <a:t>Worklisting</a:t>
            </a:r>
            <a:r>
              <a:rPr lang="en-US" b="1" baseline="0" dirty="0"/>
              <a:t> </a:t>
            </a:r>
            <a:r>
              <a:rPr lang="en-US" baseline="0" dirty="0"/>
              <a:t>– Safer, cleaner alternative to files</a:t>
            </a:r>
          </a:p>
          <a:p>
            <a:r>
              <a:rPr lang="en-US" baseline="0" dirty="0"/>
              <a:t>Eliminate need for end-user to type out worklists (reduces human error)</a:t>
            </a:r>
          </a:p>
          <a:p>
            <a:r>
              <a:rPr lang="en-US" baseline="0" dirty="0"/>
              <a:t>Imagine : Scan input sample barcodes, query DB for necessary data to create </a:t>
            </a:r>
            <a:r>
              <a:rPr lang="en-US" baseline="0" dirty="0" err="1"/>
              <a:t>worklist</a:t>
            </a:r>
            <a:r>
              <a:rPr lang="en-US" baseline="0" dirty="0"/>
              <a:t>, create sequences on-the-fly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AF506-3442-7141-81BA-2A26FC0458F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15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AF506-3442-7141-81BA-2A26FC0458F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77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AF506-3442-7141-81BA-2A26FC0458F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94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AF506-3442-7141-81BA-2A26FC0458F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30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AF506-3442-7141-81BA-2A26FC0458F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67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077200" cy="1905000"/>
          </a:xfrm>
          <a:prstGeom prst="rect">
            <a:avLst/>
          </a:prstGeom>
        </p:spPr>
        <p:txBody>
          <a:bodyPr anchor="ctr"/>
          <a:lstStyle>
            <a:lvl1pPr algn="l">
              <a:defRPr b="1" i="0">
                <a:solidFill>
                  <a:schemeClr val="bg1"/>
                </a:solidFill>
                <a:effectLst>
                  <a:outerShdw blurRad="50800" dist="38100" dir="2700000">
                    <a:schemeClr val="tx2">
                      <a:lumMod val="50000"/>
                      <a:alpha val="76000"/>
                    </a:schemeClr>
                  </a:outerShdw>
                </a:effectLst>
                <a:latin typeface="Arial Bold"/>
                <a:cs typeface="Arial Bol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ircleHLogo.jpg"/>
          <p:cNvPicPr>
            <a:picLocks noChangeAspect="1"/>
          </p:cNvPicPr>
          <p:nvPr userDrawn="1"/>
        </p:nvPicPr>
        <p:blipFill>
          <a:blip r:embed="rId2"/>
          <a:srcRect r="19600" b="14739"/>
          <a:stretch>
            <a:fillRect/>
          </a:stretch>
        </p:blipFill>
        <p:spPr>
          <a:xfrm>
            <a:off x="4584856" y="2023177"/>
            <a:ext cx="4559144" cy="48348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29600" cy="38449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151D36"/>
                </a:solidFill>
              </a:defRPr>
            </a:lvl1pPr>
            <a:lvl2pPr>
              <a:defRPr sz="1800"/>
            </a:lvl2pPr>
            <a:lvl3pPr>
              <a:buClr>
                <a:srgbClr val="5585B2"/>
              </a:buClr>
              <a:defRPr sz="1800">
                <a:solidFill>
                  <a:srgbClr val="5C5C5B"/>
                </a:solidFill>
              </a:defRPr>
            </a:lvl3pPr>
            <a:lvl4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4pPr>
            <a:lvl5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4659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8449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5C5C5B"/>
                </a:solidFill>
              </a:defRPr>
            </a:lvl1pPr>
            <a:lvl2pPr>
              <a:defRPr sz="1800"/>
            </a:lvl2pPr>
            <a:lvl3pPr>
              <a:buClr>
                <a:srgbClr val="5585B2"/>
              </a:buClr>
              <a:defRPr sz="1800">
                <a:solidFill>
                  <a:srgbClr val="5C5C5B"/>
                </a:solidFill>
              </a:defRPr>
            </a:lvl3pPr>
            <a:lvl4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4pPr>
            <a:lvl5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535113"/>
            <a:ext cx="829401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8449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5C5C5B"/>
                </a:solidFill>
              </a:defRPr>
            </a:lvl1pPr>
            <a:lvl2pPr>
              <a:defRPr sz="1800"/>
            </a:lvl2pPr>
            <a:lvl3pPr>
              <a:buClr>
                <a:srgbClr val="5585B2"/>
              </a:buClr>
              <a:defRPr sz="1800">
                <a:solidFill>
                  <a:srgbClr val="5C5C5B"/>
                </a:solidFill>
              </a:defRPr>
            </a:lvl3pPr>
            <a:lvl4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4pPr>
            <a:lvl5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4715598" y="1545614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11"/>
          </p:nvPr>
        </p:nvSpPr>
        <p:spPr>
          <a:xfrm>
            <a:off x="4715598" y="2185376"/>
            <a:ext cx="4040188" cy="38449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5C5C5B"/>
                </a:solidFill>
              </a:defRPr>
            </a:lvl1pPr>
            <a:lvl2pPr>
              <a:defRPr sz="1800"/>
            </a:lvl2pPr>
            <a:lvl3pPr>
              <a:buClr>
                <a:srgbClr val="5585B2"/>
              </a:buClr>
              <a:defRPr sz="1800">
                <a:solidFill>
                  <a:srgbClr val="5C5C5B"/>
                </a:solidFill>
              </a:defRPr>
            </a:lvl3pPr>
            <a:lvl4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4pPr>
            <a:lvl5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29600" cy="38449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5C5C5B"/>
                </a:solidFill>
              </a:defRPr>
            </a:lvl1pPr>
            <a:lvl2pPr>
              <a:defRPr sz="1800"/>
            </a:lvl2pPr>
            <a:lvl3pPr>
              <a:buClr>
                <a:srgbClr val="5585B2"/>
              </a:buClr>
              <a:defRPr sz="1800">
                <a:solidFill>
                  <a:srgbClr val="5C5C5B"/>
                </a:solidFill>
              </a:defRPr>
            </a:lvl3pPr>
            <a:lvl4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4pPr>
            <a:lvl5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29600" cy="38449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151D36"/>
                </a:solidFill>
              </a:defRPr>
            </a:lvl1pPr>
            <a:lvl2pPr>
              <a:defRPr sz="1800"/>
            </a:lvl2pPr>
            <a:lvl3pPr>
              <a:buClr>
                <a:srgbClr val="5585B2"/>
              </a:buClr>
              <a:defRPr sz="1800">
                <a:solidFill>
                  <a:srgbClr val="5C5C5B"/>
                </a:solidFill>
              </a:defRPr>
            </a:lvl3pPr>
            <a:lvl4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4pPr>
            <a:lvl5pPr>
              <a:buClr>
                <a:srgbClr val="5585B2"/>
              </a:buClr>
              <a:defRPr sz="1600">
                <a:solidFill>
                  <a:srgbClr val="5C5C5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57200"/>
            <a:ext cx="9144000" cy="1935162"/>
          </a:xfrm>
          <a:prstGeom prst="rect">
            <a:avLst/>
          </a:prstGeom>
          <a:gradFill>
            <a:gsLst>
              <a:gs pos="0">
                <a:srgbClr val="5585B2"/>
              </a:gs>
              <a:gs pos="100000">
                <a:srgbClr val="151D36"/>
              </a:gs>
            </a:gsLst>
            <a:lin ang="5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74638"/>
            <a:ext cx="9144000" cy="1630362"/>
          </a:xfrm>
          <a:prstGeom prst="rect">
            <a:avLst/>
          </a:prstGeom>
          <a:gradFill>
            <a:gsLst>
              <a:gs pos="0">
                <a:srgbClr val="5585B2"/>
              </a:gs>
              <a:gs pos="100000">
                <a:srgbClr val="151D36"/>
              </a:gs>
            </a:gsLst>
            <a:lin ang="54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  <a:prstGeom prst="rect">
            <a:avLst/>
          </a:prstGeom>
          <a:effectLst>
            <a:outerShdw blurRad="63500" dist="50800" dir="2700000">
              <a:schemeClr val="tx2">
                <a:lumMod val="50000"/>
                <a:alpha val="73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09800"/>
            <a:ext cx="8229600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8153400" y="647700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D8C3F77-EF3C-2D43-BB87-828905811CAA}" type="slidenum">
              <a:rPr lang="en-US" sz="1000" smtClean="0">
                <a:solidFill>
                  <a:srgbClr val="5585B2"/>
                </a:solidFill>
                <a:latin typeface="Arial"/>
                <a:cs typeface="Arial"/>
              </a:rPr>
              <a:pPr algn="r"/>
              <a:t>‹#›</a:t>
            </a:fld>
            <a:endParaRPr lang="en-US" sz="1000" dirty="0">
              <a:solidFill>
                <a:srgbClr val="5585B2"/>
              </a:solidFill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5" r:id="rId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5585B2"/>
        </a:buClr>
        <a:buSzPct val="75000"/>
        <a:buFont typeface="Wingdings 3" charset="2"/>
        <a:buChar char=""/>
        <a:defRPr sz="3200" kern="1200">
          <a:solidFill>
            <a:srgbClr val="5C5C5B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5585B2"/>
        </a:buClr>
        <a:buFont typeface="Arial"/>
        <a:buChar char="–"/>
        <a:defRPr sz="2800" kern="1200">
          <a:solidFill>
            <a:srgbClr val="5C5C5B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5585B2"/>
        </a:buClr>
        <a:buFont typeface="Arial"/>
        <a:buChar char="•"/>
        <a:defRPr sz="2400" kern="1200">
          <a:solidFill>
            <a:srgbClr val="5C5C5B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5585B2"/>
        </a:buClr>
        <a:buFont typeface="Arial"/>
        <a:buChar char="–"/>
        <a:defRPr sz="2000" kern="1200">
          <a:solidFill>
            <a:srgbClr val="5C5C5B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5585B2"/>
        </a:buClr>
        <a:buFont typeface="Arial"/>
        <a:buChar char="»"/>
        <a:defRPr sz="2000" kern="1200">
          <a:solidFill>
            <a:srgbClr val="5C5C5B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74638"/>
            <a:ext cx="9144000" cy="1020762"/>
          </a:xfrm>
          <a:prstGeom prst="rect">
            <a:avLst/>
          </a:prstGeom>
          <a:gradFill>
            <a:gsLst>
              <a:gs pos="0">
                <a:srgbClr val="5585B2"/>
              </a:gs>
              <a:gs pos="100000">
                <a:srgbClr val="151D36"/>
              </a:gs>
            </a:gsLst>
            <a:lin ang="54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020762"/>
          </a:xfrm>
          <a:prstGeom prst="rect">
            <a:avLst/>
          </a:prstGeom>
          <a:effectLst>
            <a:outerShdw blurRad="63500" dist="50800" dir="2700000">
              <a:schemeClr val="tx2">
                <a:lumMod val="50000"/>
                <a:alpha val="73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305800" cy="4343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z="3200" b="0" dirty="0"/>
              <a:t>Click to edit Master text styles</a:t>
            </a:r>
          </a:p>
          <a:p>
            <a:pPr lvl="1"/>
            <a:r>
              <a:rPr lang="en-US" sz="2800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 descr="H_Logo_CMYK.eps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28600" y="6204122"/>
            <a:ext cx="457200" cy="463378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8153400" y="647700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D8C3F77-EF3C-2D43-BB87-828905811CAA}" type="slidenum">
              <a:rPr lang="en-US" sz="1000" smtClean="0">
                <a:solidFill>
                  <a:srgbClr val="5585B2"/>
                </a:solidFill>
                <a:latin typeface="Arial"/>
                <a:cs typeface="Arial"/>
              </a:rPr>
              <a:pPr algn="r"/>
              <a:t>‹#›</a:t>
            </a:fld>
            <a:endParaRPr lang="en-US" sz="1000" dirty="0">
              <a:solidFill>
                <a:srgbClr val="5585B2"/>
              </a:solidFill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4" r:id="rId2"/>
    <p:sldLayoutId id="2147483673" r:id="rId3"/>
    <p:sldLayoutId id="2147483671" r:id="rId4"/>
    <p:sldLayoutId id="2147483672" r:id="rId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5585B2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5585B2"/>
        </a:buClr>
        <a:buSzPct val="75000"/>
        <a:buFont typeface="Wingdings 3" charset="2"/>
        <a:buChar char=""/>
        <a:defRPr sz="2400" kern="1200">
          <a:solidFill>
            <a:srgbClr val="5C5C5B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5585B2"/>
        </a:buClr>
        <a:buFont typeface="Arial"/>
        <a:buChar char="•"/>
        <a:defRPr sz="2400" kern="1200">
          <a:solidFill>
            <a:srgbClr val="5C5C5B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5585B2"/>
        </a:buClr>
        <a:buFont typeface="Arial"/>
        <a:buChar char="–"/>
        <a:defRPr sz="2000" kern="1200">
          <a:solidFill>
            <a:srgbClr val="5C5C5B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5585B2"/>
        </a:buClr>
        <a:buFont typeface="Arial"/>
        <a:buChar char="»"/>
        <a:defRPr sz="2000" kern="1200">
          <a:solidFill>
            <a:srgbClr val="5C5C5B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connectionstrings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7149" y="457192"/>
            <a:ext cx="6703753" cy="1905000"/>
          </a:xfrm>
        </p:spPr>
        <p:txBody>
          <a:bodyPr anchor="ctr" anchorCtr="0"/>
          <a:lstStyle/>
          <a:p>
            <a:r>
              <a:rPr lang="en-US" sz="4000" dirty="0"/>
              <a:t>  </a:t>
            </a:r>
            <a:r>
              <a:rPr lang="en-US" dirty="0"/>
              <a:t>Connecting Databases</a:t>
            </a:r>
            <a:endParaRPr lang="en-US" baseline="30000" dirty="0">
              <a:latin typeface="Arial"/>
              <a:cs typeface="Arial"/>
            </a:endParaRPr>
          </a:p>
        </p:txBody>
      </p:sp>
      <p:pic>
        <p:nvPicPr>
          <p:cNvPr id="10" name="Picture 9" descr="HAMLogoCMYK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7723" y="6304969"/>
            <a:ext cx="2329793" cy="316548"/>
          </a:xfrm>
          <a:prstGeom prst="rect">
            <a:avLst/>
          </a:prstGeom>
        </p:spPr>
      </p:pic>
      <p:pic>
        <p:nvPicPr>
          <p:cNvPr id="2054" name="Picture 6" descr="http://www.srcinc.com/images/eha-headers-databas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49" y="2785237"/>
            <a:ext cx="9161149" cy="2903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191386" y="285270"/>
            <a:ext cx="8305800" cy="1020762"/>
          </a:xfrm>
        </p:spPr>
        <p:txBody>
          <a:bodyPr>
            <a:normAutofit/>
          </a:bodyPr>
          <a:lstStyle/>
          <a:p>
            <a:r>
              <a:rPr lang="en-US" b="1" dirty="0"/>
              <a:t>Querying MULTIPLE tables (SQL Format):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9730" y="1512281"/>
            <a:ext cx="8092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WE USE </a:t>
            </a:r>
            <a:r>
              <a:rPr lang="en-US" b="1" u="sng" dirty="0">
                <a:solidFill>
                  <a:schemeClr val="accent1">
                    <a:lumMod val="75000"/>
                  </a:schemeClr>
                </a:solidFill>
              </a:rPr>
              <a:t>JOINS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TO QUERY MULTIPLE TABLES:  4 TYPES</a:t>
            </a:r>
          </a:p>
          <a:p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SQL INNER JO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30" y="2049314"/>
            <a:ext cx="1905000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693494" y="61137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18780" y="3485089"/>
            <a:ext cx="188595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333333"/>
                </a:solidFill>
              </a:rPr>
              <a:t>Selects all rows from both tables as long as there is a match between the columns in both tables.</a:t>
            </a:r>
          </a:p>
          <a:p>
            <a:endParaRPr lang="en-US" sz="1100" dirty="0">
              <a:solidFill>
                <a:srgbClr val="444444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SELECT table1.column1, table2.column2</a:t>
            </a:r>
          </a:p>
          <a:p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FROM 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table1</a:t>
            </a:r>
            <a:b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</a:b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JOIN 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table2</a:t>
            </a:r>
            <a:b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</a:b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ON 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table1.column_name</a:t>
            </a: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=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table2.column_name</a:t>
            </a: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100" b="0" i="0" dirty="0">
              <a:solidFill>
                <a:srgbClr val="44444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*NOTE: You begin using &lt;table&gt;.&lt;column&gt;</a:t>
            </a:r>
            <a:endParaRPr lang="en-US" sz="1100" b="0" i="0" dirty="0">
              <a:solidFill>
                <a:srgbClr val="444444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17250" y="1999767"/>
            <a:ext cx="4114180" cy="654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467F"/>
                </a:solidFill>
              </a:rPr>
              <a:t>If you want to connect more than 2 table, simply add more JOINS to the query!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7277" y="2646098"/>
            <a:ext cx="3674125" cy="2364449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3737277" y="4574529"/>
            <a:ext cx="516859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SELECT </a:t>
            </a:r>
            <a:r>
              <a:rPr lang="en-US" sz="1100" b="1" dirty="0">
                <a:solidFill>
                  <a:srgbClr val="444444"/>
                </a:solidFill>
                <a:latin typeface="Consolas" panose="020B0609020204030204" pitchFamily="49" charset="0"/>
              </a:rPr>
              <a:t>t1</a:t>
            </a: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.column, </a:t>
            </a:r>
            <a:r>
              <a:rPr lang="en-US" sz="1100" b="1" dirty="0">
                <a:solidFill>
                  <a:srgbClr val="444444"/>
                </a:solidFill>
                <a:latin typeface="Consolas" panose="020B0609020204030204" pitchFamily="49" charset="0"/>
              </a:rPr>
              <a:t>t2</a:t>
            </a: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.column, </a:t>
            </a:r>
            <a:r>
              <a:rPr lang="en-US" sz="1100" b="1" dirty="0">
                <a:solidFill>
                  <a:srgbClr val="444444"/>
                </a:solidFill>
                <a:latin typeface="Consolas" panose="020B0609020204030204" pitchFamily="49" charset="0"/>
              </a:rPr>
              <a:t>t3</a:t>
            </a: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.column, </a:t>
            </a:r>
            <a:r>
              <a:rPr lang="en-US" sz="1100" b="1" dirty="0">
                <a:solidFill>
                  <a:srgbClr val="444444"/>
                </a:solidFill>
                <a:latin typeface="Consolas" panose="020B0609020204030204" pitchFamily="49" charset="0"/>
              </a:rPr>
              <a:t>t4</a:t>
            </a: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.column</a:t>
            </a:r>
          </a:p>
          <a:p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FROM 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table1 </a:t>
            </a:r>
            <a:r>
              <a:rPr lang="en-US" sz="1100" b="1" i="1" dirty="0">
                <a:solidFill>
                  <a:srgbClr val="444444"/>
                </a:solidFill>
                <a:latin typeface="Consolas" panose="020B0609020204030204" pitchFamily="49" charset="0"/>
              </a:rPr>
              <a:t>AS </a:t>
            </a:r>
            <a:r>
              <a:rPr lang="en-US" sz="1100" b="1" dirty="0">
                <a:solidFill>
                  <a:srgbClr val="444444"/>
                </a:solidFill>
                <a:latin typeface="Consolas" panose="020B0609020204030204" pitchFamily="49" charset="0"/>
              </a:rPr>
              <a:t>t1</a:t>
            </a:r>
            <a:b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</a:b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JOIN 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table2</a:t>
            </a: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>
                <a:solidFill>
                  <a:srgbClr val="444444"/>
                </a:solidFill>
                <a:latin typeface="Consolas" panose="020B0609020204030204" pitchFamily="49" charset="0"/>
              </a:rPr>
              <a:t>AS </a:t>
            </a:r>
            <a:r>
              <a:rPr lang="en-US" sz="1100" b="1" i="1" dirty="0">
                <a:solidFill>
                  <a:srgbClr val="444444"/>
                </a:solidFill>
                <a:latin typeface="Consolas" panose="020B0609020204030204" pitchFamily="49" charset="0"/>
              </a:rPr>
              <a:t>t2</a:t>
            </a:r>
            <a:r>
              <a:rPr lang="en-US" sz="1100" b="1" dirty="0">
                <a:solidFill>
                  <a:srgbClr val="444444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ON 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t1.column_name</a:t>
            </a: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=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t2.column_name</a:t>
            </a:r>
            <a:endParaRPr lang="en-US" sz="1100" dirty="0">
              <a:solidFill>
                <a:srgbClr val="444444"/>
              </a:solidFill>
              <a:latin typeface="Consolas" panose="020B0609020204030204" pitchFamily="49" charset="0"/>
            </a:endParaRPr>
          </a:p>
          <a:p>
            <a:r>
              <a:rPr lang="en-US" sz="1100" b="0" i="0" dirty="0">
                <a:solidFill>
                  <a:srgbClr val="444444"/>
                </a:solidFill>
                <a:effectLst/>
                <a:latin typeface="Consolas" panose="020B0609020204030204" pitchFamily="49" charset="0"/>
              </a:rPr>
              <a:t>JOIN </a:t>
            </a:r>
            <a:r>
              <a:rPr lang="en-US" sz="1100" b="0" i="1" dirty="0">
                <a:solidFill>
                  <a:srgbClr val="444444"/>
                </a:solidFill>
                <a:effectLst/>
                <a:latin typeface="Consolas" panose="020B0609020204030204" pitchFamily="49" charset="0"/>
              </a:rPr>
              <a:t>table3</a:t>
            </a:r>
            <a:r>
              <a:rPr lang="en-US" sz="1100" b="0" i="0" dirty="0">
                <a:solidFill>
                  <a:srgbClr val="44444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100" b="1" i="0" dirty="0">
                <a:solidFill>
                  <a:srgbClr val="444444"/>
                </a:solidFill>
                <a:effectLst/>
                <a:latin typeface="Consolas" panose="020B0609020204030204" pitchFamily="49" charset="0"/>
              </a:rPr>
              <a:t>AS </a:t>
            </a:r>
            <a:r>
              <a:rPr lang="en-US" sz="1100" b="1" dirty="0">
                <a:solidFill>
                  <a:srgbClr val="444444"/>
                </a:solidFill>
                <a:effectLst/>
                <a:latin typeface="Consolas" panose="020B0609020204030204" pitchFamily="49" charset="0"/>
              </a:rPr>
              <a:t>t3</a:t>
            </a:r>
            <a:r>
              <a:rPr lang="en-US" sz="1100" b="1" i="0" dirty="0">
                <a:solidFill>
                  <a:srgbClr val="44444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100" b="0" i="0" dirty="0">
                <a:solidFill>
                  <a:srgbClr val="444444"/>
                </a:solidFill>
                <a:effectLst/>
                <a:latin typeface="Consolas" panose="020B0609020204030204" pitchFamily="49" charset="0"/>
              </a:rPr>
              <a:t>ON </a:t>
            </a:r>
            <a:r>
              <a:rPr lang="en-US" sz="1100" b="0" i="1" dirty="0">
                <a:solidFill>
                  <a:srgbClr val="444444"/>
                </a:solidFill>
                <a:effectLst/>
                <a:latin typeface="Consolas" panose="020B0609020204030204" pitchFamily="49" charset="0"/>
              </a:rPr>
              <a:t>t1.column_name=t3.column_name</a:t>
            </a:r>
          </a:p>
          <a:p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JOIN 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table4</a:t>
            </a: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 </a:t>
            </a:r>
            <a:r>
              <a:rPr lang="en-US" sz="1100" b="1" dirty="0">
                <a:solidFill>
                  <a:srgbClr val="444444"/>
                </a:solidFill>
                <a:latin typeface="Consolas" panose="020B0609020204030204" pitchFamily="49" charset="0"/>
              </a:rPr>
              <a:t>AS t4 </a:t>
            </a: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ON 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t2.column_name=t4.column_name</a:t>
            </a:r>
          </a:p>
          <a:p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WHERE </a:t>
            </a: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t1.some_column = value;</a:t>
            </a:r>
            <a:endParaRPr lang="en-US" sz="1100" i="1" dirty="0">
              <a:solidFill>
                <a:srgbClr val="444444"/>
              </a:solidFill>
              <a:latin typeface="Consolas" panose="020B0609020204030204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85947" y="5631390"/>
            <a:ext cx="54067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467F"/>
                </a:solidFill>
              </a:rPr>
              <a:t>Tired of typing the table names all the time?!  Use an “ALIAS” and give it a nickname with “…AS [alias]”!</a:t>
            </a:r>
          </a:p>
        </p:txBody>
      </p:sp>
    </p:spTree>
    <p:extLst>
      <p:ext uri="{BB962C8B-B14F-4D97-AF65-F5344CB8AC3E}">
        <p14:creationId xmlns:p14="http://schemas.microsoft.com/office/powerpoint/2010/main" val="3600597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191386" y="285270"/>
            <a:ext cx="8305800" cy="1020762"/>
          </a:xfrm>
        </p:spPr>
        <p:txBody>
          <a:bodyPr>
            <a:normAutofit/>
          </a:bodyPr>
          <a:lstStyle/>
          <a:p>
            <a:r>
              <a:rPr lang="en-US" b="1" dirty="0"/>
              <a:t>Querying a </a:t>
            </a:r>
            <a:r>
              <a:rPr lang="en-US" b="1" dirty="0" err="1"/>
              <a:t>Worklist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1" y="1429857"/>
            <a:ext cx="1971675" cy="28464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Table: job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67070865"/>
              </p:ext>
            </p:extLst>
          </p:nvPr>
        </p:nvGraphicFramePr>
        <p:xfrm>
          <a:off x="3726045" y="1722918"/>
          <a:ext cx="1680278" cy="1619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7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008">
                <a:tc>
                  <a:txBody>
                    <a:bodyPr/>
                    <a:lstStyle/>
                    <a:p>
                      <a:r>
                        <a:rPr lang="en-US" sz="1300" dirty="0"/>
                        <a:t>id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 err="1"/>
                        <a:t>well_id</a:t>
                      </a:r>
                      <a:endParaRPr lang="en-US" sz="1300" dirty="0"/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 err="1"/>
                        <a:t>job_id</a:t>
                      </a:r>
                      <a:endParaRPr lang="en-US" sz="1300" dirty="0"/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811">
                <a:tc>
                  <a:txBody>
                    <a:bodyPr/>
                    <a:lstStyle/>
                    <a:p>
                      <a:r>
                        <a:rPr lang="en-US" sz="1300" dirty="0"/>
                        <a:t>1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A1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1</a:t>
                      </a:r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811">
                <a:tc>
                  <a:txBody>
                    <a:bodyPr/>
                    <a:lstStyle/>
                    <a:p>
                      <a:r>
                        <a:rPr lang="en-US" sz="1300" dirty="0"/>
                        <a:t>2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A2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1</a:t>
                      </a:r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811">
                <a:tc>
                  <a:txBody>
                    <a:bodyPr/>
                    <a:lstStyle/>
                    <a:p>
                      <a:r>
                        <a:rPr lang="en-US" sz="1300" dirty="0"/>
                        <a:t>3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H1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2</a:t>
                      </a:r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811">
                <a:tc>
                  <a:txBody>
                    <a:bodyPr/>
                    <a:lstStyle/>
                    <a:p>
                      <a:r>
                        <a:rPr lang="en-US" sz="1300" dirty="0"/>
                        <a:t>4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H12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2</a:t>
                      </a:r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0046650"/>
              </p:ext>
            </p:extLst>
          </p:nvPr>
        </p:nvGraphicFramePr>
        <p:xfrm>
          <a:off x="771525" y="1752790"/>
          <a:ext cx="2124075" cy="1163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300" dirty="0" err="1"/>
                        <a:t>job_id</a:t>
                      </a:r>
                      <a:endParaRPr lang="en-US" sz="1300" dirty="0"/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barcode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assay</a:t>
                      </a:r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131">
                <a:tc>
                  <a:txBody>
                    <a:bodyPr/>
                    <a:lstStyle/>
                    <a:p>
                      <a:r>
                        <a:rPr lang="en-US" sz="1300" dirty="0"/>
                        <a:t>1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10001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HIV</a:t>
                      </a:r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131">
                <a:tc>
                  <a:txBody>
                    <a:bodyPr/>
                    <a:lstStyle/>
                    <a:p>
                      <a:r>
                        <a:rPr lang="en-US" sz="1300" dirty="0"/>
                        <a:t>2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10002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HBV</a:t>
                      </a:r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9453996"/>
              </p:ext>
            </p:extLst>
          </p:nvPr>
        </p:nvGraphicFramePr>
        <p:xfrm>
          <a:off x="6038845" y="1734848"/>
          <a:ext cx="2133604" cy="1447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888">
                <a:tc>
                  <a:txBody>
                    <a:bodyPr/>
                    <a:lstStyle/>
                    <a:p>
                      <a:r>
                        <a:rPr lang="en-US" sz="1300" dirty="0"/>
                        <a:t>assay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 err="1"/>
                        <a:t>big_dye_vol</a:t>
                      </a:r>
                      <a:endParaRPr lang="en-US" sz="1300" dirty="0"/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361">
                <a:tc>
                  <a:txBody>
                    <a:bodyPr/>
                    <a:lstStyle/>
                    <a:p>
                      <a:r>
                        <a:rPr lang="en-US" sz="1300" dirty="0"/>
                        <a:t>HIV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5</a:t>
                      </a:r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361">
                <a:tc>
                  <a:txBody>
                    <a:bodyPr/>
                    <a:lstStyle/>
                    <a:p>
                      <a:r>
                        <a:rPr lang="en-US" sz="1300" dirty="0"/>
                        <a:t>HBV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10</a:t>
                      </a:r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 Placeholder 3"/>
          <p:cNvSpPr txBox="1">
            <a:spLocks/>
          </p:cNvSpPr>
          <p:nvPr/>
        </p:nvSpPr>
        <p:spPr>
          <a:xfrm>
            <a:off x="3653723" y="1419226"/>
            <a:ext cx="1971675" cy="2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kern="1200">
                <a:solidFill>
                  <a:srgbClr val="5585B2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SzPct val="75000"/>
              <a:buFont typeface="Wingdings 3" charset="2"/>
              <a:buNone/>
              <a:defRPr sz="20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8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6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6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Table: </a:t>
            </a:r>
            <a:r>
              <a:rPr lang="en-US" dirty="0" err="1"/>
              <a:t>worklist</a:t>
            </a:r>
            <a:endParaRPr lang="en-US" dirty="0"/>
          </a:p>
        </p:txBody>
      </p:sp>
      <p:sp>
        <p:nvSpPr>
          <p:cNvPr id="11" name="Text Placeholder 3"/>
          <p:cNvSpPr txBox="1">
            <a:spLocks/>
          </p:cNvSpPr>
          <p:nvPr/>
        </p:nvSpPr>
        <p:spPr>
          <a:xfrm>
            <a:off x="6000750" y="1429856"/>
            <a:ext cx="1971675" cy="2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kern="1200">
                <a:solidFill>
                  <a:srgbClr val="5585B2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SzPct val="75000"/>
              <a:buFont typeface="Wingdings 3" charset="2"/>
              <a:buNone/>
              <a:defRPr sz="20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8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6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6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Table: assay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1" y="4130345"/>
            <a:ext cx="34670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SELECT </a:t>
            </a:r>
            <a:r>
              <a:rPr lang="en-US" sz="1600" dirty="0" err="1"/>
              <a:t>w.well_id</a:t>
            </a:r>
            <a:r>
              <a:rPr lang="en-US" sz="1600" dirty="0"/>
              <a:t>, </a:t>
            </a:r>
            <a:r>
              <a:rPr lang="en-US" sz="1600" dirty="0" err="1"/>
              <a:t>a.big_dye_vol</a:t>
            </a:r>
            <a:endParaRPr lang="en-US" sz="1600" dirty="0"/>
          </a:p>
          <a:p>
            <a:r>
              <a:rPr lang="en-US" sz="1600" dirty="0"/>
              <a:t>FROM </a:t>
            </a:r>
            <a:r>
              <a:rPr lang="en-US" sz="1600" dirty="0" err="1"/>
              <a:t>worklist</a:t>
            </a:r>
            <a:r>
              <a:rPr lang="en-US" sz="1600" dirty="0"/>
              <a:t> AS w</a:t>
            </a:r>
          </a:p>
        </p:txBody>
      </p:sp>
      <p:sp>
        <p:nvSpPr>
          <p:cNvPr id="22" name="Text Placeholder 3"/>
          <p:cNvSpPr txBox="1">
            <a:spLocks/>
          </p:cNvSpPr>
          <p:nvPr/>
        </p:nvSpPr>
        <p:spPr>
          <a:xfrm>
            <a:off x="762001" y="3521851"/>
            <a:ext cx="6044664" cy="2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kern="1200">
                <a:solidFill>
                  <a:srgbClr val="5585B2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SzPct val="75000"/>
              <a:buFont typeface="Wingdings 3" charset="2"/>
              <a:buNone/>
              <a:defRPr sz="20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8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6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6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Let’s say your protocol just scanned your </a:t>
            </a:r>
            <a:r>
              <a:rPr lang="en-US" dirty="0" err="1"/>
              <a:t>pcr</a:t>
            </a:r>
            <a:r>
              <a:rPr lang="en-US" dirty="0"/>
              <a:t> plate:  Barcode read was 10001</a:t>
            </a:r>
          </a:p>
        </p:txBody>
      </p:sp>
      <p:graphicFrame>
        <p:nvGraphicFramePr>
          <p:cNvPr id="25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871402"/>
              </p:ext>
            </p:extLst>
          </p:nvPr>
        </p:nvGraphicFramePr>
        <p:xfrm>
          <a:off x="5200645" y="4179971"/>
          <a:ext cx="2133604" cy="1447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888">
                <a:tc>
                  <a:txBody>
                    <a:bodyPr/>
                    <a:lstStyle/>
                    <a:p>
                      <a:r>
                        <a:rPr lang="en-US" sz="1300" dirty="0" err="1"/>
                        <a:t>well_id</a:t>
                      </a:r>
                      <a:endParaRPr lang="en-US" sz="1300" dirty="0"/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 err="1"/>
                        <a:t>big_dye_vol</a:t>
                      </a:r>
                      <a:endParaRPr lang="en-US" sz="1300" dirty="0"/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361">
                <a:tc>
                  <a:txBody>
                    <a:bodyPr/>
                    <a:lstStyle/>
                    <a:p>
                      <a:r>
                        <a:rPr lang="en-US" sz="1300" dirty="0"/>
                        <a:t>A1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5</a:t>
                      </a:r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361">
                <a:tc>
                  <a:txBody>
                    <a:bodyPr/>
                    <a:lstStyle/>
                    <a:p>
                      <a:r>
                        <a:rPr lang="en-US" sz="1300" dirty="0"/>
                        <a:t>A2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5</a:t>
                      </a:r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152900" y="4587276"/>
            <a:ext cx="704850" cy="4095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 Placeholder 3"/>
          <p:cNvSpPr txBox="1">
            <a:spLocks/>
          </p:cNvSpPr>
          <p:nvPr/>
        </p:nvSpPr>
        <p:spPr>
          <a:xfrm>
            <a:off x="5482524" y="3912241"/>
            <a:ext cx="1419392" cy="2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kern="1200">
                <a:solidFill>
                  <a:srgbClr val="5585B2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SzPct val="75000"/>
              <a:buFont typeface="Wingdings 3" charset="2"/>
              <a:buNone/>
              <a:defRPr sz="20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8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6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6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RESULT SET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2001" y="4597046"/>
            <a:ext cx="317182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JOIN job AS j ON </a:t>
            </a:r>
            <a:r>
              <a:rPr lang="en-US" sz="1600" dirty="0" err="1"/>
              <a:t>w.job_id</a:t>
            </a:r>
            <a:r>
              <a:rPr lang="en-US" sz="1600" dirty="0"/>
              <a:t> = </a:t>
            </a:r>
            <a:r>
              <a:rPr lang="en-US" sz="1600" dirty="0" err="1"/>
              <a:t>j.job_id</a:t>
            </a:r>
            <a:endParaRPr lang="en-US" sz="1600" dirty="0"/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1" y="4838393"/>
            <a:ext cx="316452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JOIN assay AS a ON </a:t>
            </a:r>
            <a:r>
              <a:rPr lang="en-US" sz="1600" dirty="0" err="1"/>
              <a:t>j.assay</a:t>
            </a:r>
            <a:r>
              <a:rPr lang="en-US" sz="1600" dirty="0"/>
              <a:t> = </a:t>
            </a:r>
            <a:r>
              <a:rPr lang="en-US" sz="1600" dirty="0" err="1"/>
              <a:t>a.assay</a:t>
            </a:r>
            <a:endParaRPr lang="en-US" sz="1600" dirty="0"/>
          </a:p>
          <a:p>
            <a:r>
              <a:rPr lang="en-US" sz="1600" dirty="0"/>
              <a:t>WHERE </a:t>
            </a:r>
            <a:r>
              <a:rPr lang="en-US" sz="1600" dirty="0" err="1"/>
              <a:t>j.barcode</a:t>
            </a:r>
            <a:r>
              <a:rPr lang="en-US" sz="1600" dirty="0"/>
              <a:t> = ‘10001’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07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7" grpId="0" animBg="1"/>
      <p:bldP spid="26" grpId="0"/>
      <p:bldP spid="13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191386" y="564795"/>
            <a:ext cx="8305800" cy="1020762"/>
          </a:xfrm>
        </p:spPr>
        <p:txBody>
          <a:bodyPr>
            <a:noAutofit/>
          </a:bodyPr>
          <a:lstStyle/>
          <a:p>
            <a:r>
              <a:rPr lang="en-US" sz="3200" b="1" dirty="0"/>
              <a:t>Other types of Queries (SQL Format):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9730" y="1944609"/>
            <a:ext cx="809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Alternate to JOIN using in OR not in (Oracle)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93494" y="61137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9730" y="4021162"/>
            <a:ext cx="809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Data Conversion with SQL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6669" y="2247266"/>
            <a:ext cx="82823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select </a:t>
            </a:r>
            <a:r>
              <a:rPr lang="en-US" sz="1200" dirty="0" err="1"/>
              <a:t>se.sequence_name</a:t>
            </a:r>
            <a:r>
              <a:rPr lang="en-US" sz="1200" dirty="0"/>
              <a:t>, </a:t>
            </a:r>
            <a:r>
              <a:rPr lang="en-US" sz="1200" dirty="0" err="1"/>
              <a:t>se.id_sequence</a:t>
            </a:r>
            <a:r>
              <a:rPr lang="en-US" sz="1200" dirty="0"/>
              <a:t>, </a:t>
            </a:r>
            <a:r>
              <a:rPr lang="en-US" sz="1200" dirty="0" err="1"/>
              <a:t>si.s_id_lida</a:t>
            </a:r>
            <a:r>
              <a:rPr lang="en-US" sz="1200" dirty="0"/>
              <a:t>, </a:t>
            </a:r>
            <a:r>
              <a:rPr lang="en-US" sz="1200" dirty="0" err="1"/>
              <a:t>f.id_fraction</a:t>
            </a:r>
            <a:r>
              <a:rPr lang="en-US" sz="1200" dirty="0"/>
              <a:t>, </a:t>
            </a:r>
            <a:r>
              <a:rPr lang="en-US" sz="1200" dirty="0" err="1"/>
              <a:t>f.id_sample</a:t>
            </a:r>
            <a:r>
              <a:rPr lang="en-US" sz="1200" dirty="0"/>
              <a:t>, </a:t>
            </a:r>
            <a:r>
              <a:rPr lang="en-US" sz="1200" dirty="0" err="1"/>
              <a:t>si.s_name</a:t>
            </a:r>
            <a:r>
              <a:rPr lang="en-US" sz="1200" dirty="0"/>
              <a:t>, </a:t>
            </a:r>
            <a:r>
              <a:rPr lang="en-US" sz="1200" dirty="0" err="1"/>
              <a:t>f.f_vialbarcode</a:t>
            </a:r>
            <a:r>
              <a:rPr lang="en-US" sz="1200" dirty="0"/>
              <a:t>, </a:t>
            </a:r>
            <a:r>
              <a:rPr lang="en-US" sz="1200" dirty="0" err="1"/>
              <a:t>f.f_keep</a:t>
            </a:r>
            <a:r>
              <a:rPr lang="en-US" sz="1200" dirty="0"/>
              <a:t>, </a:t>
            </a:r>
            <a:r>
              <a:rPr lang="en-US" sz="1200" dirty="0" err="1"/>
              <a:t>f.f_vialtare</a:t>
            </a:r>
            <a:r>
              <a:rPr lang="en-US" sz="1200" dirty="0"/>
              <a:t>, f.f_pos2, f.f_processed1, f.f_processed2, </a:t>
            </a:r>
            <a:r>
              <a:rPr lang="en-US" sz="1200" dirty="0" err="1"/>
              <a:t>f.f_volume</a:t>
            </a:r>
            <a:r>
              <a:rPr lang="en-US" sz="1200" dirty="0"/>
              <a:t>, </a:t>
            </a:r>
            <a:r>
              <a:rPr lang="en-US" sz="1200" dirty="0" err="1"/>
              <a:t>f.f_weight</a:t>
            </a:r>
            <a:r>
              <a:rPr lang="en-US" sz="1200" dirty="0"/>
              <a:t>, </a:t>
            </a:r>
            <a:r>
              <a:rPr lang="en-US" sz="1200" dirty="0" err="1"/>
              <a:t>si.s_mass</a:t>
            </a:r>
            <a:r>
              <a:rPr lang="en-US" sz="1200" dirty="0"/>
              <a:t> from fraction f, </a:t>
            </a:r>
            <a:r>
              <a:rPr lang="en-US" sz="1200" dirty="0" err="1"/>
              <a:t>sample_in</a:t>
            </a:r>
            <a:r>
              <a:rPr lang="en-US" sz="1200" dirty="0"/>
              <a:t> </a:t>
            </a:r>
            <a:r>
              <a:rPr lang="en-US" sz="1200" dirty="0" err="1"/>
              <a:t>si</a:t>
            </a:r>
            <a:r>
              <a:rPr lang="en-US" sz="1200" dirty="0"/>
              <a:t>, sequence se where </a:t>
            </a:r>
            <a:r>
              <a:rPr lang="en-US" sz="1200" dirty="0" err="1"/>
              <a:t>se.id_sequence</a:t>
            </a:r>
            <a:r>
              <a:rPr lang="en-US" sz="1200" dirty="0"/>
              <a:t> in </a:t>
            </a:r>
          </a:p>
          <a:p>
            <a:r>
              <a:rPr lang="en-US" sz="1200" b="1" dirty="0"/>
              <a:t>(select distinct </a:t>
            </a:r>
            <a:r>
              <a:rPr lang="en-US" sz="1200" b="1" dirty="0" err="1"/>
              <a:t>se.id_sequence</a:t>
            </a:r>
            <a:r>
              <a:rPr lang="en-US" sz="1200" b="1" dirty="0"/>
              <a:t> from fraction f, </a:t>
            </a:r>
            <a:r>
              <a:rPr lang="en-US" sz="1200" b="1" dirty="0" err="1"/>
              <a:t>sample_in</a:t>
            </a:r>
            <a:r>
              <a:rPr lang="en-US" sz="1200" b="1" dirty="0"/>
              <a:t> </a:t>
            </a:r>
            <a:r>
              <a:rPr lang="en-US" sz="1200" b="1" dirty="0" err="1"/>
              <a:t>si</a:t>
            </a:r>
            <a:r>
              <a:rPr lang="en-US" sz="1200" b="1" dirty="0"/>
              <a:t>, sequence se where f.f_rackbarcode2 = 'srv002008' and </a:t>
            </a:r>
            <a:r>
              <a:rPr lang="en-US" sz="1200" b="1" dirty="0" err="1"/>
              <a:t>f.f_weight</a:t>
            </a:r>
            <a:r>
              <a:rPr lang="en-US" sz="1200" b="1" dirty="0"/>
              <a:t> != 0 and </a:t>
            </a:r>
            <a:r>
              <a:rPr lang="en-US" sz="1200" b="1" dirty="0" err="1"/>
              <a:t>f.f_keep</a:t>
            </a:r>
            <a:r>
              <a:rPr lang="en-US" sz="1200" b="1" dirty="0"/>
              <a:t> = 1 and </a:t>
            </a:r>
            <a:r>
              <a:rPr lang="en-US" sz="1200" b="1" dirty="0" err="1"/>
              <a:t>f.f_volume</a:t>
            </a:r>
            <a:r>
              <a:rPr lang="en-US" sz="1200" b="1" dirty="0"/>
              <a:t> &gt; 0 and f.f_processed1 = 1 and f.f_processed2 = 0 and </a:t>
            </a:r>
            <a:r>
              <a:rPr lang="en-US" sz="1200" b="1" dirty="0" err="1"/>
              <a:t>f.id_sample</a:t>
            </a:r>
            <a:r>
              <a:rPr lang="en-US" sz="1200" b="1" dirty="0"/>
              <a:t> = </a:t>
            </a:r>
            <a:r>
              <a:rPr lang="en-US" sz="1200" b="1" dirty="0" err="1"/>
              <a:t>si.id_sample</a:t>
            </a:r>
            <a:r>
              <a:rPr lang="en-US" sz="1200" b="1" dirty="0"/>
              <a:t> and </a:t>
            </a:r>
            <a:r>
              <a:rPr lang="en-US" sz="1200" b="1" dirty="0" err="1"/>
              <a:t>se.id_sequence</a:t>
            </a:r>
            <a:r>
              <a:rPr lang="en-US" sz="1200" b="1" dirty="0"/>
              <a:t> = </a:t>
            </a:r>
            <a:r>
              <a:rPr lang="en-US" sz="1200" b="1" dirty="0" err="1"/>
              <a:t>si.id_sequence</a:t>
            </a:r>
            <a:r>
              <a:rPr lang="en-US" sz="1200" b="1" dirty="0"/>
              <a:t>)</a:t>
            </a:r>
            <a:r>
              <a:rPr lang="en-US" sz="1200" dirty="0"/>
              <a:t> </a:t>
            </a:r>
          </a:p>
          <a:p>
            <a:r>
              <a:rPr lang="en-US" sz="1200" dirty="0"/>
              <a:t>and </a:t>
            </a:r>
            <a:r>
              <a:rPr lang="en-US" sz="1200" dirty="0" err="1"/>
              <a:t>f.f_keep</a:t>
            </a:r>
            <a:r>
              <a:rPr lang="en-US" sz="1200" dirty="0"/>
              <a:t> = 1 and </a:t>
            </a:r>
            <a:r>
              <a:rPr lang="en-US" sz="1200" dirty="0" err="1"/>
              <a:t>f.id_sample</a:t>
            </a:r>
            <a:r>
              <a:rPr lang="en-US" sz="1200" dirty="0"/>
              <a:t> = </a:t>
            </a:r>
            <a:r>
              <a:rPr lang="en-US" sz="1200" dirty="0" err="1"/>
              <a:t>si.id_sample</a:t>
            </a:r>
            <a:r>
              <a:rPr lang="en-US" sz="1200" dirty="0"/>
              <a:t> and </a:t>
            </a:r>
            <a:r>
              <a:rPr lang="en-US" sz="1200" dirty="0" err="1"/>
              <a:t>si.id_sequence</a:t>
            </a:r>
            <a:r>
              <a:rPr lang="en-US" sz="1200" dirty="0"/>
              <a:t> = </a:t>
            </a:r>
            <a:r>
              <a:rPr lang="en-US" sz="1200" dirty="0" err="1"/>
              <a:t>se.id_sequence</a:t>
            </a:r>
            <a:r>
              <a:rPr lang="en-US" sz="1200" dirty="0"/>
              <a:t> order by f.f_pos2</a:t>
            </a:r>
          </a:p>
          <a:p>
            <a:endParaRPr lang="en-US" sz="1200" dirty="0"/>
          </a:p>
          <a:p>
            <a:r>
              <a:rPr lang="en-US" sz="1200" b="1" dirty="0"/>
              <a:t>Result:</a:t>
            </a:r>
            <a:r>
              <a:rPr lang="en-US" sz="1200" dirty="0"/>
              <a:t> 15 different fields of data based on ten different selection criteria across 3 different tables from 1 barcode.</a:t>
            </a:r>
            <a:endParaRPr lang="en-US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06669" y="4414156"/>
            <a:ext cx="8282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select </a:t>
            </a:r>
            <a:r>
              <a:rPr lang="en-US" sz="1200" dirty="0" err="1"/>
              <a:t>to_char</a:t>
            </a:r>
            <a:r>
              <a:rPr lang="en-US" sz="1200" dirty="0"/>
              <a:t>(smiles(</a:t>
            </a:r>
            <a:r>
              <a:rPr lang="en-US" sz="1200" dirty="0" err="1"/>
              <a:t>m.ctab</a:t>
            </a:r>
            <a:r>
              <a:rPr lang="en-US" sz="1200" dirty="0"/>
              <a:t>)) as </a:t>
            </a:r>
            <a:r>
              <a:rPr lang="en-US" sz="1200" dirty="0" err="1"/>
              <a:t>smile_str</a:t>
            </a:r>
            <a:r>
              <a:rPr lang="en-US" sz="1200" dirty="0"/>
              <a:t> from </a:t>
            </a:r>
            <a:r>
              <a:rPr lang="en-US" sz="1200" dirty="0" err="1"/>
              <a:t>lida_medchem_results</a:t>
            </a:r>
            <a:r>
              <a:rPr lang="en-US" sz="1200" dirty="0"/>
              <a:t> r, </a:t>
            </a:r>
            <a:r>
              <a:rPr lang="en-US" sz="1200" dirty="0" err="1"/>
              <a:t>lida_medchem_moltable</a:t>
            </a:r>
            <a:r>
              <a:rPr lang="en-US" sz="1200" dirty="0"/>
              <a:t> m where </a:t>
            </a:r>
            <a:r>
              <a:rPr lang="en-US" sz="1200" dirty="0" err="1"/>
              <a:t>r.cdbregno</a:t>
            </a:r>
            <a:r>
              <a:rPr lang="en-US" sz="1200" dirty="0"/>
              <a:t> = 49909 and </a:t>
            </a:r>
            <a:r>
              <a:rPr lang="en-US" sz="1200" dirty="0" err="1"/>
              <a:t>r.cdbregno</a:t>
            </a:r>
            <a:r>
              <a:rPr lang="en-US" sz="1200" dirty="0"/>
              <a:t> = </a:t>
            </a:r>
            <a:r>
              <a:rPr lang="en-US" sz="1200" dirty="0" err="1"/>
              <a:t>m.cdbregno</a:t>
            </a:r>
            <a:endParaRPr lang="en-US" sz="1200" dirty="0"/>
          </a:p>
          <a:p>
            <a:endParaRPr lang="en-US" sz="1200" dirty="0"/>
          </a:p>
          <a:p>
            <a:r>
              <a:rPr lang="en-US" sz="1200" b="1" dirty="0"/>
              <a:t>Result:</a:t>
            </a:r>
            <a:r>
              <a:rPr lang="en-US" sz="1200" dirty="0"/>
              <a:t> smile string value CCN(C)Cc1ccc(cc1)NC(=O)c2ccc3c(c2)n(cn3)C from ISIS nomenclature in column </a:t>
            </a:r>
            <a:r>
              <a:rPr lang="en-US" sz="1200" dirty="0" err="1"/>
              <a:t>m.ctab</a:t>
            </a:r>
            <a:r>
              <a:rPr lang="en-US" sz="1200" dirty="0"/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6669" y="5390265"/>
            <a:ext cx="8282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select hex(</a:t>
            </a:r>
            <a:r>
              <a:rPr lang="en-US" sz="1200" dirty="0" err="1"/>
              <a:t>dp_select.cst</a:t>
            </a:r>
            <a:r>
              <a:rPr lang="en-US" sz="1200" dirty="0"/>
              <a:t>) as </a:t>
            </a:r>
            <a:r>
              <a:rPr lang="en-US" sz="1200" dirty="0" err="1"/>
              <a:t>tempA</a:t>
            </a:r>
            <a:r>
              <a:rPr lang="en-US" sz="1200" dirty="0"/>
              <a:t> from </a:t>
            </a:r>
            <a:r>
              <a:rPr lang="en-US" sz="1200" dirty="0" err="1"/>
              <a:t>dp</a:t>
            </a:r>
            <a:r>
              <a:rPr lang="en-US" sz="1200" dirty="0"/>
              <a:t>, </a:t>
            </a:r>
            <a:r>
              <a:rPr lang="en-US" sz="1200" dirty="0" err="1"/>
              <a:t>dp_select</a:t>
            </a:r>
            <a:r>
              <a:rPr lang="en-US" sz="1200" dirty="0"/>
              <a:t> where </a:t>
            </a:r>
            <a:r>
              <a:rPr lang="en-US" sz="1200" dirty="0" err="1"/>
              <a:t>dp.p</a:t>
            </a:r>
            <a:r>
              <a:rPr lang="en-US" sz="1200" dirty="0"/>
              <a:t> = </a:t>
            </a:r>
            <a:r>
              <a:rPr lang="en-US" sz="1200" dirty="0" err="1"/>
              <a:t>dp_select.p</a:t>
            </a:r>
            <a:r>
              <a:rPr lang="en-US" sz="1200" dirty="0"/>
              <a:t> and dp.name = ‘QX4087653’</a:t>
            </a:r>
          </a:p>
          <a:p>
            <a:endParaRPr lang="en-US" sz="1200" dirty="0"/>
          </a:p>
          <a:p>
            <a:r>
              <a:rPr lang="en-US" sz="1200" b="1" dirty="0"/>
              <a:t>Result:</a:t>
            </a:r>
            <a:r>
              <a:rPr lang="en-US" sz="1200" dirty="0"/>
              <a:t> customer number as hexadecimal value, later converted to integer to solve issue of leading zeroes.  (004 vs. 4)</a:t>
            </a:r>
          </a:p>
        </p:txBody>
      </p:sp>
    </p:spTree>
    <p:extLst>
      <p:ext uri="{BB962C8B-B14F-4D97-AF65-F5344CB8AC3E}">
        <p14:creationId xmlns:p14="http://schemas.microsoft.com/office/powerpoint/2010/main" val="2060242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57200" y="4403651"/>
            <a:ext cx="5715000" cy="609600"/>
          </a:xfrm>
          <a:prstGeom prst="roundRect">
            <a:avLst/>
          </a:prstGeom>
          <a:solidFill>
            <a:srgbClr val="7F7F7F"/>
          </a:solidFill>
          <a:ln>
            <a:noFill/>
          </a:ln>
          <a:effectLst>
            <a:outerShdw blurRad="40000" dist="35687" dir="234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Venus to Connect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2925" y="2209800"/>
            <a:ext cx="5050465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0"/>
              </a:spcAft>
            </a:pPr>
            <a:r>
              <a:rPr lang="en-US" sz="2400" dirty="0">
                <a:solidFill>
                  <a:srgbClr val="00467F"/>
                </a:solidFill>
                <a:latin typeface="Arial"/>
                <a:cs typeface="Arial"/>
              </a:rPr>
              <a:t>1. Benefits of Using Databases</a:t>
            </a:r>
          </a:p>
          <a:p>
            <a:pPr lvl="0">
              <a:spcAft>
                <a:spcPts val="3000"/>
              </a:spcAft>
            </a:pPr>
            <a:r>
              <a:rPr lang="en-US" sz="2400" dirty="0">
                <a:solidFill>
                  <a:srgbClr val="00467F"/>
                </a:solidFill>
                <a:latin typeface="Arial"/>
                <a:cs typeface="Arial"/>
              </a:rPr>
              <a:t>2. What is a Relational Database</a:t>
            </a:r>
            <a:r>
              <a:rPr lang="en-US" sz="2400" b="1" dirty="0">
                <a:solidFill>
                  <a:schemeClr val="bg1"/>
                </a:solidFill>
                <a:latin typeface="Arial"/>
                <a:cs typeface="Arial"/>
              </a:rPr>
              <a:t>?</a:t>
            </a:r>
          </a:p>
          <a:p>
            <a:pPr lvl="0">
              <a:spcAft>
                <a:spcPts val="3000"/>
              </a:spcAft>
            </a:pPr>
            <a:r>
              <a:rPr lang="en-US" sz="2400" dirty="0">
                <a:solidFill>
                  <a:srgbClr val="00467F"/>
                </a:solidFill>
                <a:latin typeface="Arial"/>
                <a:cs typeface="Arial"/>
              </a:rPr>
              <a:t>3. Query Designing</a:t>
            </a:r>
          </a:p>
          <a:p>
            <a:pPr lvl="0">
              <a:spcAft>
                <a:spcPts val="3000"/>
              </a:spcAft>
            </a:pPr>
            <a:r>
              <a:rPr lang="en-US" sz="2400" b="1" dirty="0">
                <a:solidFill>
                  <a:schemeClr val="bg1"/>
                </a:solidFill>
                <a:latin typeface="Arial"/>
                <a:cs typeface="Arial"/>
              </a:rPr>
              <a:t>4. Connect to DBs via File:Open </a:t>
            </a:r>
          </a:p>
        </p:txBody>
      </p:sp>
    </p:spTree>
    <p:extLst>
      <p:ext uri="{BB962C8B-B14F-4D97-AF65-F5344CB8AC3E}">
        <p14:creationId xmlns:p14="http://schemas.microsoft.com/office/powerpoint/2010/main" val="1604729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Connect to DBs via File:Open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Things Needed: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648199" y="1803400"/>
            <a:ext cx="4114800" cy="4114800"/>
          </a:xfrm>
          <a:prstGeom prst="roundRect">
            <a:avLst>
              <a:gd name="adj" fmla="val 4862"/>
            </a:avLst>
          </a:prstGeom>
          <a:solidFill>
            <a:srgbClr val="7F7F7F"/>
          </a:solidFill>
          <a:ln w="12700" cap="flat" cmpd="sng" algn="ctr">
            <a:solidFill>
              <a:srgbClr val="5585B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  <a:latin typeface="Arial" charset="0"/>
                <a:ea typeface="ＭＳ Ｐゴシック" charset="0"/>
                <a:cs typeface="Arial" charset="0"/>
              </a:rPr>
              <a:t>Image. </a:t>
            </a:r>
            <a:br>
              <a:rPr lang="en-US" dirty="0">
                <a:solidFill>
                  <a:srgbClr val="FFFFFF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n-US" dirty="0">
                <a:solidFill>
                  <a:srgbClr val="FFFFFF"/>
                </a:solidFill>
                <a:latin typeface="Arial" charset="0"/>
                <a:ea typeface="ＭＳ Ｐゴシック" charset="0"/>
                <a:cs typeface="Arial" charset="0"/>
              </a:rPr>
              <a:t>Recommended size: 4.7 inches square (12 cm square), </a:t>
            </a:r>
            <a:br>
              <a:rPr lang="en-US" dirty="0">
                <a:solidFill>
                  <a:srgbClr val="FFFFFF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n-US" dirty="0">
                <a:solidFill>
                  <a:srgbClr val="FFFFFF"/>
                </a:solidFill>
                <a:latin typeface="Arial" charset="0"/>
                <a:ea typeface="ＭＳ Ｐゴシック" charset="0"/>
                <a:cs typeface="Arial" charset="0"/>
              </a:rPr>
              <a:t>72 dpi or greater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1295400"/>
            <a:ext cx="4529654" cy="5135314"/>
          </a:xfrm>
          <a:prstGeom prst="rect">
            <a:avLst/>
          </a:prstGeom>
        </p:spPr>
      </p:pic>
      <p:sp>
        <p:nvSpPr>
          <p:cNvPr id="9" name="Content Placeholder 1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844925"/>
          </a:xfrm>
        </p:spPr>
        <p:txBody>
          <a:bodyPr/>
          <a:lstStyle/>
          <a:p>
            <a:pPr lvl="1"/>
            <a:endParaRPr lang="en-US" dirty="0"/>
          </a:p>
          <a:p>
            <a:pPr lvl="1"/>
            <a:r>
              <a:rPr lang="en-US" dirty="0"/>
              <a:t>Connection String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Command String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Column Specification from Result Set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(discussed in query design)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>
            <a:off x="1027112" y="2682875"/>
            <a:ext cx="3757539" cy="3154399"/>
          </a:xfrm>
          <a:prstGeom prst="bentConnector3">
            <a:avLst>
              <a:gd name="adj1" fmla="val -24703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/>
          <p:nvPr/>
        </p:nvCxnSpPr>
        <p:spPr>
          <a:xfrm>
            <a:off x="1027112" y="3357525"/>
            <a:ext cx="3757539" cy="2182038"/>
          </a:xfrm>
          <a:prstGeom prst="bentConnector3">
            <a:avLst>
              <a:gd name="adj1" fmla="val -17346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>
          <a:xfrm rot="5400000">
            <a:off x="4215719" y="3875475"/>
            <a:ext cx="850604" cy="287265"/>
          </a:xfrm>
          <a:prstGeom prst="bentConnector3">
            <a:avLst>
              <a:gd name="adj1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497388" y="4444410"/>
            <a:ext cx="28726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032303" y="4019107"/>
            <a:ext cx="478281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Connect to DBs via File:Open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a Connection String?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8229600" cy="813984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String of attributes needed to connect to a database </a:t>
            </a:r>
          </a:p>
          <a:p>
            <a:pPr lvl="1"/>
            <a:r>
              <a:rPr lang="en-US" dirty="0"/>
              <a:t>Consists of key-value pairs separated by a “;” and passed to a </a:t>
            </a:r>
            <a:r>
              <a:rPr lang="en-US" b="1" dirty="0"/>
              <a:t>provider</a:t>
            </a:r>
          </a:p>
        </p:txBody>
      </p:sp>
      <p:sp>
        <p:nvSpPr>
          <p:cNvPr id="5" name="Content Placeholder 15"/>
          <p:cNvSpPr txBox="1">
            <a:spLocks/>
          </p:cNvSpPr>
          <p:nvPr/>
        </p:nvSpPr>
        <p:spPr>
          <a:xfrm>
            <a:off x="457200" y="4800587"/>
            <a:ext cx="8229600" cy="1351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SzPct val="75000"/>
              <a:buFont typeface="Wingdings 3" charset="2"/>
              <a:buChar char=""/>
              <a:defRPr sz="1800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Char char="•"/>
              <a:defRPr sz="1800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Char char="–"/>
              <a:defRPr sz="1600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Char char="»"/>
              <a:defRPr sz="1600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Data source (SQL Server, Oracle, MySQL, PostgreSQL, etc.)</a:t>
            </a:r>
          </a:p>
          <a:p>
            <a:pPr lvl="1"/>
            <a:r>
              <a:rPr lang="en-US" dirty="0"/>
              <a:t>Data provider (SQLOLEDB, </a:t>
            </a:r>
            <a:r>
              <a:rPr lang="en-US" dirty="0" err="1"/>
              <a:t>MyOracleDB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Security Options (Use username/password or Windows Authentication)</a:t>
            </a:r>
          </a:p>
        </p:txBody>
      </p:sp>
      <p:sp>
        <p:nvSpPr>
          <p:cNvPr id="6" name="Text Placeholder 14"/>
          <p:cNvSpPr txBox="1">
            <a:spLocks/>
          </p:cNvSpPr>
          <p:nvPr/>
        </p:nvSpPr>
        <p:spPr>
          <a:xfrm>
            <a:off x="457200" y="4182666"/>
            <a:ext cx="8229600" cy="5507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kern="1200">
                <a:solidFill>
                  <a:srgbClr val="5585B2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SzPct val="75000"/>
              <a:buFont typeface="Wingdings 3" charset="2"/>
              <a:buNone/>
              <a:defRPr sz="20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8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6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6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does the connection string require?</a:t>
            </a:r>
          </a:p>
        </p:txBody>
      </p:sp>
      <p:sp>
        <p:nvSpPr>
          <p:cNvPr id="7" name="Text Placeholder 14"/>
          <p:cNvSpPr txBox="1">
            <a:spLocks/>
          </p:cNvSpPr>
          <p:nvPr/>
        </p:nvSpPr>
        <p:spPr>
          <a:xfrm>
            <a:off x="457200" y="2996733"/>
            <a:ext cx="8229600" cy="4775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kern="1200">
                <a:solidFill>
                  <a:srgbClr val="5585B2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SzPct val="75000"/>
              <a:buFont typeface="Wingdings 3" charset="2"/>
              <a:buNone/>
              <a:defRPr sz="20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8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6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6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Provider?</a:t>
            </a:r>
          </a:p>
        </p:txBody>
      </p:sp>
      <p:sp>
        <p:nvSpPr>
          <p:cNvPr id="8" name="Content Placeholder 15"/>
          <p:cNvSpPr txBox="1">
            <a:spLocks/>
          </p:cNvSpPr>
          <p:nvPr/>
        </p:nvSpPr>
        <p:spPr>
          <a:xfrm>
            <a:off x="457200" y="3482142"/>
            <a:ext cx="8229600" cy="9047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SzPct val="75000"/>
              <a:buFont typeface="Wingdings 3" charset="2"/>
              <a:buChar char=""/>
              <a:defRPr sz="1800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Char char="•"/>
              <a:defRPr sz="1800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Char char="–"/>
              <a:defRPr sz="1600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Char char="»"/>
              <a:defRPr sz="1600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A provider is a software component that your application (ex. Hamilton method) uses to interact directly with your data source.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Connect to DBs via File:Open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idx="1"/>
          </p:nvPr>
        </p:nvSpPr>
        <p:spPr>
          <a:xfrm>
            <a:off x="363070" y="1512281"/>
            <a:ext cx="8229600" cy="639762"/>
          </a:xfrm>
        </p:spPr>
        <p:txBody>
          <a:bodyPr/>
          <a:lstStyle/>
          <a:p>
            <a:r>
              <a:rPr lang="en-US" dirty="0"/>
              <a:t>Connection String Format (</a:t>
            </a:r>
            <a:r>
              <a:rPr lang="en-US" dirty="0" err="1"/>
              <a:t>SQLServer</a:t>
            </a:r>
            <a:r>
              <a:rPr lang="en-US" dirty="0"/>
              <a:t> Example)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270" y="3578132"/>
            <a:ext cx="8170885" cy="13169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070" y="2414588"/>
            <a:ext cx="8147287" cy="12968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355942" y="5932968"/>
            <a:ext cx="5407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For more information, visit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hlinkClick r:id="rId4"/>
              </a:rPr>
              <a:t>www.connectionstrings.com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57200" y="2136701"/>
            <a:ext cx="5715000" cy="609600"/>
          </a:xfrm>
          <a:prstGeom prst="roundRect">
            <a:avLst/>
          </a:prstGeom>
          <a:solidFill>
            <a:srgbClr val="7F7F7F"/>
          </a:solidFill>
          <a:ln>
            <a:noFill/>
          </a:ln>
          <a:effectLst>
            <a:outerShdw blurRad="40000" dist="35687" dir="234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2925" y="2209800"/>
            <a:ext cx="5050465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0"/>
              </a:spcAft>
            </a:pPr>
            <a:r>
              <a:rPr lang="en-US" sz="2400" b="1" dirty="0">
                <a:solidFill>
                  <a:schemeClr val="bg1"/>
                </a:solidFill>
                <a:latin typeface="Arial"/>
                <a:cs typeface="Arial"/>
              </a:rPr>
              <a:t>1. Benefits of Using Databases</a:t>
            </a:r>
          </a:p>
          <a:p>
            <a:pPr lvl="0">
              <a:spcAft>
                <a:spcPts val="3000"/>
              </a:spcAft>
            </a:pPr>
            <a:r>
              <a:rPr lang="en-US" sz="2400" dirty="0">
                <a:solidFill>
                  <a:srgbClr val="00467F"/>
                </a:solidFill>
                <a:latin typeface="Arial"/>
                <a:cs typeface="Arial"/>
              </a:rPr>
              <a:t>2. What is a Relational Database</a:t>
            </a:r>
            <a:r>
              <a:rPr lang="en-US" sz="2400" b="1" dirty="0">
                <a:solidFill>
                  <a:schemeClr val="bg1"/>
                </a:solidFill>
                <a:latin typeface="Arial"/>
                <a:cs typeface="Arial"/>
              </a:rPr>
              <a:t>?</a:t>
            </a:r>
          </a:p>
          <a:p>
            <a:pPr lvl="0">
              <a:spcAft>
                <a:spcPts val="3000"/>
              </a:spcAft>
            </a:pPr>
            <a:r>
              <a:rPr lang="en-US" sz="2400" dirty="0">
                <a:solidFill>
                  <a:srgbClr val="00467F"/>
                </a:solidFill>
                <a:latin typeface="Arial"/>
                <a:cs typeface="Arial"/>
              </a:rPr>
              <a:t>3. Query Designing</a:t>
            </a:r>
          </a:p>
          <a:p>
            <a:pPr lvl="0">
              <a:spcAft>
                <a:spcPts val="3000"/>
              </a:spcAft>
            </a:pPr>
            <a:r>
              <a:rPr lang="en-US" sz="2400" dirty="0">
                <a:solidFill>
                  <a:srgbClr val="00467F"/>
                </a:solidFill>
                <a:latin typeface="Arial"/>
                <a:cs typeface="Arial"/>
              </a:rPr>
              <a:t>4. Connect to DBs via File:Open </a:t>
            </a:r>
          </a:p>
        </p:txBody>
      </p:sp>
    </p:spTree>
    <p:extLst>
      <p:ext uri="{BB962C8B-B14F-4D97-AF65-F5344CB8AC3E}">
        <p14:creationId xmlns:p14="http://schemas.microsoft.com/office/powerpoint/2010/main" val="30667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Benefits of Using Databases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idx="1"/>
          </p:nvPr>
        </p:nvSpPr>
        <p:spPr>
          <a:xfrm>
            <a:off x="457200" y="1189037"/>
            <a:ext cx="8229600" cy="546100"/>
          </a:xfrm>
        </p:spPr>
        <p:txBody>
          <a:bodyPr>
            <a:normAutofit/>
          </a:bodyPr>
          <a:lstStyle/>
          <a:p>
            <a:r>
              <a:rPr lang="en-US" dirty="0"/>
              <a:t>Why should I connect to a database?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>
          <a:xfrm>
            <a:off x="457200" y="1457325"/>
            <a:ext cx="8229600" cy="506043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Data Integrity</a:t>
            </a:r>
          </a:p>
          <a:p>
            <a:pPr lvl="2"/>
            <a:r>
              <a:rPr lang="en-US" sz="1600" dirty="0"/>
              <a:t>Data is stored &amp; protected throughout sample’s life-cycle</a:t>
            </a:r>
          </a:p>
          <a:p>
            <a:pPr lvl="2"/>
            <a:r>
              <a:rPr lang="en-US" sz="1600" dirty="0"/>
              <a:t>Governs permissions for who is allowed to manipulate test data</a:t>
            </a:r>
          </a:p>
          <a:p>
            <a:pPr lvl="1"/>
            <a:r>
              <a:rPr lang="en-US" dirty="0"/>
              <a:t>Extensibility</a:t>
            </a:r>
          </a:p>
          <a:p>
            <a:pPr lvl="2"/>
            <a:r>
              <a:rPr lang="en-US" sz="1600" dirty="0"/>
              <a:t>Allows you to add additional features to DB at any time with no down time.</a:t>
            </a:r>
          </a:p>
          <a:p>
            <a:pPr lvl="2"/>
            <a:r>
              <a:rPr lang="en-US" sz="1600" dirty="0"/>
              <a:t>Company can create business intelligence by assay data produced</a:t>
            </a:r>
            <a:endParaRPr lang="en-US" sz="1200" dirty="0"/>
          </a:p>
          <a:p>
            <a:pPr lvl="1"/>
            <a:r>
              <a:rPr lang="en-US" dirty="0"/>
              <a:t>Scalability</a:t>
            </a:r>
          </a:p>
          <a:p>
            <a:pPr lvl="2"/>
            <a:r>
              <a:rPr lang="en-US" sz="1600" dirty="0"/>
              <a:t>Client can continue to add multiple instruments to their existing model</a:t>
            </a:r>
          </a:p>
          <a:p>
            <a:pPr lvl="1"/>
            <a:r>
              <a:rPr lang="en-US" dirty="0"/>
              <a:t>Data Organization</a:t>
            </a:r>
          </a:p>
          <a:p>
            <a:pPr lvl="2"/>
            <a:r>
              <a:rPr lang="en-US" sz="1600" dirty="0"/>
              <a:t>Databases can “Normalize” data and reduce redundancy.</a:t>
            </a:r>
          </a:p>
          <a:p>
            <a:pPr lvl="2"/>
            <a:r>
              <a:rPr lang="en-US" sz="1600" dirty="0"/>
              <a:t>Great solution for large amount of data needed to record</a:t>
            </a:r>
          </a:p>
          <a:p>
            <a:pPr lvl="1"/>
            <a:r>
              <a:rPr lang="en-US" dirty="0"/>
              <a:t>Enhanced Error Recovery</a:t>
            </a:r>
          </a:p>
          <a:p>
            <a:pPr lvl="2"/>
            <a:r>
              <a:rPr lang="en-US" sz="1600" dirty="0"/>
              <a:t>If built, DBs allow you to track sample progress throughout assay.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57200" y="2908226"/>
            <a:ext cx="5715000" cy="609600"/>
          </a:xfrm>
          <a:prstGeom prst="roundRect">
            <a:avLst/>
          </a:prstGeom>
          <a:solidFill>
            <a:srgbClr val="7F7F7F"/>
          </a:solidFill>
          <a:ln>
            <a:noFill/>
          </a:ln>
          <a:effectLst>
            <a:outerShdw blurRad="40000" dist="35687" dir="234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talk about…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2925" y="2209800"/>
            <a:ext cx="5050465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0"/>
              </a:spcAft>
            </a:pPr>
            <a:r>
              <a:rPr lang="en-US" sz="2400" dirty="0">
                <a:solidFill>
                  <a:srgbClr val="00467F"/>
                </a:solidFill>
                <a:latin typeface="Arial"/>
                <a:cs typeface="Arial"/>
              </a:rPr>
              <a:t>1. Benefits of Using Databases</a:t>
            </a:r>
          </a:p>
          <a:p>
            <a:pPr lvl="0">
              <a:spcAft>
                <a:spcPts val="3000"/>
              </a:spcAft>
            </a:pPr>
            <a:r>
              <a:rPr lang="en-US" sz="2400" b="1" dirty="0">
                <a:solidFill>
                  <a:schemeClr val="bg1"/>
                </a:solidFill>
                <a:latin typeface="Arial"/>
                <a:cs typeface="Arial"/>
              </a:rPr>
              <a:t>2. What is a Relational Database?</a:t>
            </a:r>
          </a:p>
          <a:p>
            <a:pPr lvl="0">
              <a:spcAft>
                <a:spcPts val="3000"/>
              </a:spcAft>
            </a:pPr>
            <a:r>
              <a:rPr lang="en-US" sz="2400" dirty="0">
                <a:solidFill>
                  <a:srgbClr val="00467F"/>
                </a:solidFill>
                <a:latin typeface="Arial"/>
                <a:cs typeface="Arial"/>
              </a:rPr>
              <a:t>3. Query Designing</a:t>
            </a:r>
          </a:p>
          <a:p>
            <a:pPr lvl="0">
              <a:spcAft>
                <a:spcPts val="3000"/>
              </a:spcAft>
            </a:pPr>
            <a:r>
              <a:rPr lang="en-US" sz="2400" dirty="0">
                <a:solidFill>
                  <a:srgbClr val="00467F"/>
                </a:solidFill>
                <a:latin typeface="Arial"/>
                <a:cs typeface="Arial"/>
              </a:rPr>
              <a:t>4. Connect to DBs via File:Open </a:t>
            </a:r>
          </a:p>
        </p:txBody>
      </p:sp>
    </p:spTree>
    <p:extLst>
      <p:ext uri="{BB962C8B-B14F-4D97-AF65-F5344CB8AC3E}">
        <p14:creationId xmlns:p14="http://schemas.microsoft.com/office/powerpoint/2010/main" val="169432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191386" y="285270"/>
            <a:ext cx="8305800" cy="1020762"/>
          </a:xfrm>
        </p:spPr>
        <p:txBody>
          <a:bodyPr>
            <a:normAutofit/>
          </a:bodyPr>
          <a:lstStyle/>
          <a:p>
            <a:r>
              <a:rPr lang="en-US" b="1" dirty="0"/>
              <a:t>RDBs = Relational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912812"/>
          </a:xfrm>
        </p:spPr>
        <p:txBody>
          <a:bodyPr/>
          <a:lstStyle/>
          <a:p>
            <a:r>
              <a:rPr lang="en-US" dirty="0"/>
              <a:t>Important concepts about Relational Databases:</a:t>
            </a:r>
          </a:p>
          <a:p>
            <a:endParaRPr lang="en-US" dirty="0"/>
          </a:p>
        </p:txBody>
      </p:sp>
      <p:sp>
        <p:nvSpPr>
          <p:cNvPr id="7" name="Content Placeholder 15"/>
          <p:cNvSpPr>
            <a:spLocks noGrp="1"/>
          </p:cNvSpPr>
          <p:nvPr>
            <p:ph sz="half" idx="2"/>
          </p:nvPr>
        </p:nvSpPr>
        <p:spPr>
          <a:xfrm>
            <a:off x="457200" y="1990724"/>
            <a:ext cx="8229600" cy="4562476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All data is stored in tables and tables are given names (ex. Job table)</a:t>
            </a:r>
          </a:p>
          <a:p>
            <a:pPr lvl="2"/>
            <a:r>
              <a:rPr lang="en-US" sz="1600" dirty="0"/>
              <a:t>Attribute = data column</a:t>
            </a:r>
          </a:p>
          <a:p>
            <a:pPr lvl="2"/>
            <a:r>
              <a:rPr lang="en-US" sz="1600" dirty="0"/>
              <a:t>Tuple = data row = record</a:t>
            </a:r>
          </a:p>
          <a:p>
            <a:pPr lvl="2"/>
            <a:r>
              <a:rPr lang="en-US" sz="1600" dirty="0"/>
              <a:t>Table created from query = result set</a:t>
            </a:r>
          </a:p>
          <a:p>
            <a:pPr lvl="2"/>
            <a:endParaRPr lang="en-US" sz="1600" dirty="0"/>
          </a:p>
          <a:p>
            <a:pPr lvl="1"/>
            <a:r>
              <a:rPr lang="en-US" dirty="0"/>
              <a:t>Rules can be established for each attribute (</a:t>
            </a:r>
            <a:r>
              <a:rPr lang="en-US" b="1" dirty="0"/>
              <a:t>Domain Integrity</a:t>
            </a:r>
            <a:r>
              <a:rPr lang="en-US" dirty="0"/>
              <a:t>)</a:t>
            </a:r>
          </a:p>
          <a:p>
            <a:pPr lvl="2"/>
            <a:r>
              <a:rPr lang="en-US" sz="1400" dirty="0"/>
              <a:t>AUTO INCREMENT, NOT NULL, VARCHAR(15), INT, BOOL, etc.</a:t>
            </a:r>
          </a:p>
          <a:p>
            <a:pPr lvl="2"/>
            <a:endParaRPr lang="en-US" sz="1400" dirty="0"/>
          </a:p>
          <a:p>
            <a:pPr lvl="1"/>
            <a:r>
              <a:rPr lang="en-US" dirty="0"/>
              <a:t>Tables should store same type of data (</a:t>
            </a:r>
            <a:r>
              <a:rPr lang="en-US" b="1" dirty="0"/>
              <a:t>Data Normalization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Data tables “relate” to one another via Primary and Foreign Keys</a:t>
            </a:r>
          </a:p>
          <a:p>
            <a:pPr lvl="2"/>
            <a:r>
              <a:rPr lang="en-US" dirty="0"/>
              <a:t>Primary keys can be used to establish distinction (</a:t>
            </a:r>
            <a:r>
              <a:rPr lang="en-US" b="1" dirty="0"/>
              <a:t>Entity Integrity)</a:t>
            </a:r>
          </a:p>
          <a:p>
            <a:pPr lvl="2"/>
            <a:endParaRPr lang="en-US" b="1" dirty="0"/>
          </a:p>
          <a:p>
            <a:pPr lvl="1"/>
            <a:r>
              <a:rPr lang="en-US" dirty="0"/>
              <a:t>Keys can maintain relationships between tables (</a:t>
            </a:r>
            <a:r>
              <a:rPr lang="en-US" b="1" dirty="0"/>
              <a:t>Referential Integrity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Users can create queries at run-time that group separate data tables together using these primary/foreign key relationships.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952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191386" y="285270"/>
            <a:ext cx="8305800" cy="1020762"/>
          </a:xfrm>
        </p:spPr>
        <p:txBody>
          <a:bodyPr>
            <a:normAutofit/>
          </a:bodyPr>
          <a:lstStyle/>
          <a:p>
            <a:r>
              <a:rPr lang="en-US" b="1" dirty="0"/>
              <a:t>RDBs = Relational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47726" y="2410932"/>
            <a:ext cx="1971675" cy="28464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Job Table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0814174"/>
              </p:ext>
            </p:extLst>
          </p:nvPr>
        </p:nvGraphicFramePr>
        <p:xfrm>
          <a:off x="3811770" y="2703993"/>
          <a:ext cx="1680278" cy="1619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7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008">
                <a:tc>
                  <a:txBody>
                    <a:bodyPr/>
                    <a:lstStyle/>
                    <a:p>
                      <a:r>
                        <a:rPr lang="en-US" sz="1300" dirty="0"/>
                        <a:t>id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 err="1"/>
                        <a:t>well_id</a:t>
                      </a:r>
                      <a:endParaRPr lang="en-US" sz="1300" dirty="0"/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 err="1"/>
                        <a:t>job_id</a:t>
                      </a:r>
                      <a:endParaRPr lang="en-US" sz="1300" dirty="0"/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811">
                <a:tc>
                  <a:txBody>
                    <a:bodyPr/>
                    <a:lstStyle/>
                    <a:p>
                      <a:r>
                        <a:rPr lang="en-US" sz="1300" dirty="0"/>
                        <a:t>1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A1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1</a:t>
                      </a:r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811">
                <a:tc>
                  <a:txBody>
                    <a:bodyPr/>
                    <a:lstStyle/>
                    <a:p>
                      <a:r>
                        <a:rPr lang="en-US" sz="1300" dirty="0"/>
                        <a:t>2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A2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1</a:t>
                      </a:r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811">
                <a:tc>
                  <a:txBody>
                    <a:bodyPr/>
                    <a:lstStyle/>
                    <a:p>
                      <a:r>
                        <a:rPr lang="en-US" sz="1300" dirty="0"/>
                        <a:t>3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H1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2</a:t>
                      </a:r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811">
                <a:tc>
                  <a:txBody>
                    <a:bodyPr/>
                    <a:lstStyle/>
                    <a:p>
                      <a:r>
                        <a:rPr lang="en-US" sz="1300" dirty="0"/>
                        <a:t>4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H12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2</a:t>
                      </a:r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3360185"/>
              </p:ext>
            </p:extLst>
          </p:nvPr>
        </p:nvGraphicFramePr>
        <p:xfrm>
          <a:off x="857250" y="2733865"/>
          <a:ext cx="2124075" cy="1163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300" dirty="0" err="1"/>
                        <a:t>job_id</a:t>
                      </a:r>
                      <a:endParaRPr lang="en-US" sz="1300" dirty="0"/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barcode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assay</a:t>
                      </a:r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131">
                <a:tc>
                  <a:txBody>
                    <a:bodyPr/>
                    <a:lstStyle/>
                    <a:p>
                      <a:r>
                        <a:rPr lang="en-US" sz="1300" dirty="0"/>
                        <a:t>1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10001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HIV</a:t>
                      </a:r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131">
                <a:tc>
                  <a:txBody>
                    <a:bodyPr/>
                    <a:lstStyle/>
                    <a:p>
                      <a:r>
                        <a:rPr lang="en-US" sz="1300" dirty="0"/>
                        <a:t>2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10002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HBV</a:t>
                      </a:r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1667607"/>
              </p:ext>
            </p:extLst>
          </p:nvPr>
        </p:nvGraphicFramePr>
        <p:xfrm>
          <a:off x="6124570" y="2715923"/>
          <a:ext cx="2133604" cy="1447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888">
                <a:tc>
                  <a:txBody>
                    <a:bodyPr/>
                    <a:lstStyle/>
                    <a:p>
                      <a:r>
                        <a:rPr lang="en-US" sz="1300" dirty="0"/>
                        <a:t>assay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 err="1"/>
                        <a:t>big_dye_vol</a:t>
                      </a:r>
                      <a:endParaRPr lang="en-US" sz="1300" dirty="0"/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361">
                <a:tc>
                  <a:txBody>
                    <a:bodyPr/>
                    <a:lstStyle/>
                    <a:p>
                      <a:r>
                        <a:rPr lang="en-US" sz="1300" dirty="0"/>
                        <a:t>HIV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5</a:t>
                      </a:r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361">
                <a:tc>
                  <a:txBody>
                    <a:bodyPr/>
                    <a:lstStyle/>
                    <a:p>
                      <a:r>
                        <a:rPr lang="en-US" sz="1300" dirty="0"/>
                        <a:t>HBV</a:t>
                      </a:r>
                    </a:p>
                  </a:txBody>
                  <a:tcPr marL="67501" marR="67501" marT="33750" marB="33750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10</a:t>
                      </a:r>
                    </a:p>
                  </a:txBody>
                  <a:tcPr marL="67501" marR="67501" marT="33750" marB="337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 Placeholder 3"/>
          <p:cNvSpPr txBox="1">
            <a:spLocks/>
          </p:cNvSpPr>
          <p:nvPr/>
        </p:nvSpPr>
        <p:spPr>
          <a:xfrm>
            <a:off x="3739448" y="2400301"/>
            <a:ext cx="1971675" cy="2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kern="1200">
                <a:solidFill>
                  <a:srgbClr val="5585B2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SzPct val="75000"/>
              <a:buFont typeface="Wingdings 3" charset="2"/>
              <a:buNone/>
              <a:defRPr sz="20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8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6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6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Worklist</a:t>
            </a:r>
            <a:r>
              <a:rPr lang="en-US" dirty="0"/>
              <a:t> Table</a:t>
            </a:r>
          </a:p>
        </p:txBody>
      </p:sp>
      <p:sp>
        <p:nvSpPr>
          <p:cNvPr id="11" name="Text Placeholder 3"/>
          <p:cNvSpPr txBox="1">
            <a:spLocks/>
          </p:cNvSpPr>
          <p:nvPr/>
        </p:nvSpPr>
        <p:spPr>
          <a:xfrm>
            <a:off x="6086475" y="2410931"/>
            <a:ext cx="1971675" cy="2846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kern="1200">
                <a:solidFill>
                  <a:srgbClr val="5585B2"/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SzPct val="75000"/>
              <a:buFont typeface="Wingdings 3" charset="2"/>
              <a:buNone/>
              <a:defRPr sz="20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8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6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Clr>
                <a:srgbClr val="5585B2"/>
              </a:buClr>
              <a:buFont typeface="Arial"/>
              <a:buNone/>
              <a:defRPr sz="1600" b="1" kern="1200">
                <a:solidFill>
                  <a:srgbClr val="5C5C5B"/>
                </a:solidFill>
                <a:latin typeface="Arial"/>
                <a:ea typeface="+mn-ea"/>
                <a:cs typeface="Arial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Assay Table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47726" y="2706205"/>
            <a:ext cx="685799" cy="115142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812951" y="2684943"/>
            <a:ext cx="685799" cy="1675295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62435" y="3868255"/>
            <a:ext cx="10563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Primary Key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40933" y="4362831"/>
            <a:ext cx="1029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Foreign Key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149150" y="4670608"/>
            <a:ext cx="0" cy="4325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endCxn id="8" idx="1"/>
          </p:cNvCxnSpPr>
          <p:nvPr/>
        </p:nvCxnSpPr>
        <p:spPr>
          <a:xfrm rot="10800000">
            <a:off x="857250" y="3315806"/>
            <a:ext cx="4298602" cy="1808646"/>
          </a:xfrm>
          <a:prstGeom prst="bentConnector3">
            <a:avLst>
              <a:gd name="adj1" fmla="val 105318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264128" y="2718835"/>
            <a:ext cx="685799" cy="115142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6096001" y="2718835"/>
            <a:ext cx="1066799" cy="143593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Elbow Connector 30"/>
          <p:cNvCxnSpPr/>
          <p:nvPr/>
        </p:nvCxnSpPr>
        <p:spPr>
          <a:xfrm rot="10800000" flipV="1">
            <a:off x="2533652" y="2108923"/>
            <a:ext cx="4095748" cy="474563"/>
          </a:xfrm>
          <a:prstGeom prst="bentConnector3">
            <a:avLst>
              <a:gd name="adj1" fmla="val 10000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629400" y="2108922"/>
            <a:ext cx="0" cy="3126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106421" y="4198868"/>
            <a:ext cx="10563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Primary Key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078837" y="3863323"/>
            <a:ext cx="1029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Foreign Key</a:t>
            </a:r>
          </a:p>
        </p:txBody>
      </p:sp>
    </p:spTree>
    <p:extLst>
      <p:ext uri="{BB962C8B-B14F-4D97-AF65-F5344CB8AC3E}">
        <p14:creationId xmlns:p14="http://schemas.microsoft.com/office/powerpoint/2010/main" val="394618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6" grpId="0"/>
      <p:bldP spid="14" grpId="0"/>
      <p:bldP spid="27" grpId="0" animBg="1"/>
      <p:bldP spid="28" grpId="0" animBg="1"/>
      <p:bldP spid="47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57200" y="3641651"/>
            <a:ext cx="5715000" cy="609600"/>
          </a:xfrm>
          <a:prstGeom prst="roundRect">
            <a:avLst/>
          </a:prstGeom>
          <a:solidFill>
            <a:srgbClr val="7F7F7F"/>
          </a:solidFill>
          <a:ln>
            <a:noFill/>
          </a:ln>
          <a:effectLst>
            <a:outerShdw blurRad="40000" dist="35687" dir="234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Speaking T-SQL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2925" y="2209800"/>
            <a:ext cx="5050465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0"/>
              </a:spcAft>
            </a:pPr>
            <a:r>
              <a:rPr lang="en-US" sz="2400" dirty="0">
                <a:solidFill>
                  <a:srgbClr val="00467F"/>
                </a:solidFill>
                <a:latin typeface="Arial"/>
                <a:cs typeface="Arial"/>
              </a:rPr>
              <a:t>1. Benefits of Using Databases</a:t>
            </a:r>
          </a:p>
          <a:p>
            <a:pPr lvl="0">
              <a:spcAft>
                <a:spcPts val="3000"/>
              </a:spcAft>
            </a:pPr>
            <a:r>
              <a:rPr lang="en-US" sz="2400" dirty="0">
                <a:solidFill>
                  <a:srgbClr val="00467F"/>
                </a:solidFill>
                <a:latin typeface="Arial"/>
                <a:cs typeface="Arial"/>
              </a:rPr>
              <a:t>2. What is a Relational Database</a:t>
            </a:r>
            <a:r>
              <a:rPr lang="en-US" sz="2400" b="1" dirty="0">
                <a:solidFill>
                  <a:schemeClr val="bg1"/>
                </a:solidFill>
                <a:latin typeface="Arial"/>
                <a:cs typeface="Arial"/>
              </a:rPr>
              <a:t>?</a:t>
            </a:r>
          </a:p>
          <a:p>
            <a:pPr lvl="0">
              <a:spcAft>
                <a:spcPts val="3000"/>
              </a:spcAft>
            </a:pPr>
            <a:r>
              <a:rPr lang="en-US" sz="2400" b="1" dirty="0">
                <a:solidFill>
                  <a:schemeClr val="bg1"/>
                </a:solidFill>
                <a:latin typeface="Arial"/>
                <a:cs typeface="Arial"/>
              </a:rPr>
              <a:t>3. Query Designing</a:t>
            </a:r>
          </a:p>
          <a:p>
            <a:pPr lvl="0">
              <a:spcAft>
                <a:spcPts val="3000"/>
              </a:spcAft>
            </a:pPr>
            <a:r>
              <a:rPr lang="en-US" sz="2400" dirty="0">
                <a:solidFill>
                  <a:srgbClr val="00467F"/>
                </a:solidFill>
                <a:latin typeface="Arial"/>
                <a:cs typeface="Arial"/>
              </a:rPr>
              <a:t>4. Connect to DBs via File:Open </a:t>
            </a:r>
          </a:p>
        </p:txBody>
      </p:sp>
    </p:spTree>
    <p:extLst>
      <p:ext uri="{BB962C8B-B14F-4D97-AF65-F5344CB8AC3E}">
        <p14:creationId xmlns:p14="http://schemas.microsoft.com/office/powerpoint/2010/main" val="2887645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191386" y="285270"/>
            <a:ext cx="8305800" cy="1020762"/>
          </a:xfrm>
        </p:spPr>
        <p:txBody>
          <a:bodyPr>
            <a:normAutofit/>
          </a:bodyPr>
          <a:lstStyle/>
          <a:p>
            <a:r>
              <a:rPr lang="en-US" b="1" dirty="0"/>
              <a:t>Querying a single table (SQL Format):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idx="1"/>
          </p:nvPr>
        </p:nvSpPr>
        <p:spPr>
          <a:xfrm>
            <a:off x="363070" y="1512281"/>
            <a:ext cx="8229600" cy="433562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99730" y="1512281"/>
            <a:ext cx="80929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READ:     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SELECT  * FROM job WHERE assay = ‘HBV’;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	SELECT barcode FROM job WHERE assay = ‘HBV’;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WRITE:   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INSERT INTO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 job (barcode, assay)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        VALUES 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(10003, HBV);  *Example of id column being an AUTO INCREMENT</a:t>
            </a:r>
          </a:p>
          <a:p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UPDATE: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UPDATE 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assay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        SET 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big_dye_vol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 = 10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                WHERE 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assay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=HIV;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DELETE:  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DELETE FROM 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worklist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	WHERE id = ‘4’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	AND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job_id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= ‘2’;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	WHEN DELETING, IF WHERE CLAUSE NOT PRESENT, ENTIRE TABLE IS GONE</a:t>
            </a:r>
          </a:p>
        </p:txBody>
      </p:sp>
    </p:spTree>
    <p:extLst>
      <p:ext uri="{BB962C8B-B14F-4D97-AF65-F5344CB8AC3E}">
        <p14:creationId xmlns:p14="http://schemas.microsoft.com/office/powerpoint/2010/main" val="3517698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191386" y="285270"/>
            <a:ext cx="8305800" cy="1020762"/>
          </a:xfrm>
        </p:spPr>
        <p:txBody>
          <a:bodyPr>
            <a:normAutofit/>
          </a:bodyPr>
          <a:lstStyle/>
          <a:p>
            <a:r>
              <a:rPr lang="en-US" b="1" dirty="0"/>
              <a:t>Querying MULTIPLE tables (SQL Format):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9730" y="1512281"/>
            <a:ext cx="8092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WE USE </a:t>
            </a:r>
            <a:r>
              <a:rPr lang="en-US" b="1" u="sng" dirty="0">
                <a:solidFill>
                  <a:schemeClr val="accent1">
                    <a:lumMod val="75000"/>
                  </a:schemeClr>
                </a:solidFill>
              </a:rPr>
              <a:t>JOINS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TO QUERY MULTIPLE TABLES:  4 TYPES</a:t>
            </a:r>
          </a:p>
          <a:p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SQL INNER JO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30" y="2049314"/>
            <a:ext cx="1905000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QL LEFT JOI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250" y="2090008"/>
            <a:ext cx="1905000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QL RIGHT JOI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494" y="2103963"/>
            <a:ext cx="1905000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QL FULL OUTER JOI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340" y="2021403"/>
            <a:ext cx="1905000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647023" y="3566342"/>
            <a:ext cx="1918227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Selects all rows from the left table (table1), with the matching rows in the right table (table2). The result is NULL in the right side when there is no match.</a:t>
            </a:r>
          </a:p>
          <a:p>
            <a:endParaRPr lang="en-US" sz="1100" dirty="0"/>
          </a:p>
          <a:p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SELECT table1.column1, table2.column2</a:t>
            </a:r>
          </a:p>
          <a:p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FROM 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table1</a:t>
            </a:r>
            <a:b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</a:b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LEFT JOIN 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table2</a:t>
            </a:r>
            <a:b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</a:b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ON 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table1.column_name</a:t>
            </a: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=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table2.column_name</a:t>
            </a: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93494" y="61137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18780" y="3485089"/>
            <a:ext cx="188595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333333"/>
                </a:solidFill>
              </a:rPr>
              <a:t>Selects all rows from both tables as long as there is a match between the columns in both tables.</a:t>
            </a:r>
          </a:p>
          <a:p>
            <a:endParaRPr lang="en-US" sz="1100" dirty="0">
              <a:solidFill>
                <a:srgbClr val="444444"/>
              </a:solidFill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SELECT table1.column1, table2.column2</a:t>
            </a:r>
          </a:p>
          <a:p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FROM 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table1</a:t>
            </a:r>
            <a:b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</a:b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JOIN 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table2</a:t>
            </a:r>
            <a:b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</a:b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ON 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table1.column_name</a:t>
            </a: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=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table2.column_name</a:t>
            </a: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100" b="0" i="0" dirty="0">
              <a:solidFill>
                <a:srgbClr val="44444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*NOTE: You begin using &lt;table&gt;.&lt;column&gt;</a:t>
            </a:r>
            <a:endParaRPr lang="en-US" sz="1100" b="0" i="0" dirty="0">
              <a:solidFill>
                <a:srgbClr val="444444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07543" y="3566341"/>
            <a:ext cx="1918227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Selects all rows from the right table (table2), with the matching rows in the left table (table1). The result is NULL in the left side when there is no match.</a:t>
            </a:r>
          </a:p>
          <a:p>
            <a:endParaRPr lang="en-US" sz="1100" dirty="0"/>
          </a:p>
          <a:p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SELECT table1.column1, table2.column2</a:t>
            </a:r>
          </a:p>
          <a:p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FROM 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table1</a:t>
            </a:r>
            <a:b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</a:b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RIGHT JOIN 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table2</a:t>
            </a:r>
            <a:b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</a:b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ON 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table1.column_name</a:t>
            </a: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=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table2.column_name</a:t>
            </a: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942513" y="3566341"/>
            <a:ext cx="1918227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Selects all rows from the right table (table2), with the matching rows in the left table (table1). The result is NULL in the left side when there is no match.</a:t>
            </a:r>
          </a:p>
          <a:p>
            <a:endParaRPr lang="en-US" sz="1100" dirty="0"/>
          </a:p>
          <a:p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SELECT table1.column1, table2.column2</a:t>
            </a:r>
          </a:p>
          <a:p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FROM 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table1</a:t>
            </a:r>
            <a:b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</a:b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FULL OUTER JOIN 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table2</a:t>
            </a:r>
            <a:b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</a:b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ON 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table1.column_name</a:t>
            </a: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=</a:t>
            </a:r>
            <a:r>
              <a:rPr lang="en-US" sz="1100" i="1" dirty="0">
                <a:solidFill>
                  <a:srgbClr val="444444"/>
                </a:solidFill>
                <a:latin typeface="Consolas" panose="020B0609020204030204" pitchFamily="49" charset="0"/>
              </a:rPr>
              <a:t>table2.column_name</a:t>
            </a:r>
            <a:r>
              <a:rPr lang="en-US" sz="1100" dirty="0">
                <a:solidFill>
                  <a:srgbClr val="444444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89189" y="6111114"/>
            <a:ext cx="6563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 MOST COMMONLY USE THIS TYPE FOR HAMILTON INTEGRATION</a:t>
            </a:r>
          </a:p>
          <a:p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15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1" grpId="0"/>
      <p:bldP spid="13" grpId="0"/>
      <p:bldP spid="13" grpId="1"/>
      <p:bldP spid="14" grpId="0"/>
      <p:bldP spid="14" grpId="1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</a:schemeClr>
        </a:solidFill>
        <a:ln w="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rtlCol="0" anchor="ctr"/>
      <a:lstStyle>
        <a:defPPr algn="ctr">
          <a:defRPr sz="1050" dirty="0" smtClean="0">
            <a:latin typeface="Arial"/>
            <a:cs typeface="Arial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CDE124C0BA4548816C6693CC20D8B0" ma:contentTypeVersion="5" ma:contentTypeDescription="Create a new document." ma:contentTypeScope="" ma:versionID="d61a821c297de1b692d638691b4a168d">
  <xsd:schema xmlns:xsd="http://www.w3.org/2001/XMLSchema" xmlns:xs="http://www.w3.org/2001/XMLSchema" xmlns:p="http://schemas.microsoft.com/office/2006/metadata/properties" xmlns:ns2="f683cbde-ab3d-4a3e-ab38-7b268b8d366f" xmlns:ns3="15cdee70-6065-47f3-84dc-7b134489d492" xmlns:ns4="edf4ba7b-ffba-414b-99f1-2d03520e2158" targetNamespace="http://schemas.microsoft.com/office/2006/metadata/properties" ma:root="true" ma:fieldsID="8660045c260039de4d2c0fa8dd1774c8" ns2:_="" ns3:_="" ns4:_="">
    <xsd:import namespace="f683cbde-ab3d-4a3e-ab38-7b268b8d366f"/>
    <xsd:import namespace="15cdee70-6065-47f3-84dc-7b134489d492"/>
    <xsd:import namespace="edf4ba7b-ffba-414b-99f1-2d03520e215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3cbde-ab3d-4a3e-ab38-7b268b8d366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dee70-6065-47f3-84dc-7b134489d492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4ba7b-ffba-414b-99f1-2d03520e21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E15B29-05BD-4420-8603-49FBB0F436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83cbde-ab3d-4a3e-ab38-7b268b8d366f"/>
    <ds:schemaRef ds:uri="15cdee70-6065-47f3-84dc-7b134489d492"/>
    <ds:schemaRef ds:uri="edf4ba7b-ffba-414b-99f1-2d03520e21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349E54-2230-4D95-B765-D170AD60124E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dcmitype/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0987989-CA9F-47DE-AEE5-738A9826BC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7542</TotalTime>
  <Words>1851</Words>
  <Application>Microsoft Office PowerPoint</Application>
  <PresentationFormat>On-screen Show (4:3)</PresentationFormat>
  <Paragraphs>244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Arial Bold</vt:lpstr>
      <vt:lpstr>Calibri</vt:lpstr>
      <vt:lpstr>Consolas</vt:lpstr>
      <vt:lpstr>Wingdings 3</vt:lpstr>
      <vt:lpstr>Office Theme</vt:lpstr>
      <vt:lpstr>Office Theme</vt:lpstr>
      <vt:lpstr>1_Office Theme</vt:lpstr>
      <vt:lpstr>  Connecting Databases</vt:lpstr>
      <vt:lpstr>Chapters</vt:lpstr>
      <vt:lpstr>Benefits of Using Databases</vt:lpstr>
      <vt:lpstr>Let’s talk about… </vt:lpstr>
      <vt:lpstr>RDBs = Relational Databases</vt:lpstr>
      <vt:lpstr>RDBs = Relational Databases</vt:lpstr>
      <vt:lpstr>Speaking T-SQL</vt:lpstr>
      <vt:lpstr>Querying a single table (SQL Format):</vt:lpstr>
      <vt:lpstr>Querying MULTIPLE tables (SQL Format):</vt:lpstr>
      <vt:lpstr>Querying MULTIPLE tables (SQL Format):</vt:lpstr>
      <vt:lpstr>Querying a Worklist</vt:lpstr>
      <vt:lpstr>Other types of Queries (SQL Format):</vt:lpstr>
      <vt:lpstr>Using Venus to Connect</vt:lpstr>
      <vt:lpstr>Connect to DBs via File:Open</vt:lpstr>
      <vt:lpstr>Connect to DBs via File:Open</vt:lpstr>
      <vt:lpstr>Connect to DBs via File:Open</vt:lpstr>
    </vt:vector>
  </TitlesOfParts>
  <Company>Visual Ventures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Michelle Terril</dc:creator>
  <cp:lastModifiedBy>Nicholas Healy</cp:lastModifiedBy>
  <cp:revision>128</cp:revision>
  <dcterms:created xsi:type="dcterms:W3CDTF">2012-01-19T22:41:07Z</dcterms:created>
  <dcterms:modified xsi:type="dcterms:W3CDTF">2023-03-14T17:28:43Z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0x0101004ECDE124C0BA4548816C6693CC20D8B0</vt:lpwstr>
  </property>
</Properties>
</file>